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330" r:id="rId4"/>
    <p:sldId id="682" r:id="rId6"/>
    <p:sldId id="907" r:id="rId7"/>
    <p:sldId id="908" r:id="rId8"/>
    <p:sldId id="898" r:id="rId9"/>
    <p:sldId id="683" r:id="rId10"/>
    <p:sldId id="295" r:id="rId11"/>
    <p:sldId id="297" r:id="rId12"/>
    <p:sldId id="713" r:id="rId13"/>
    <p:sldId id="730" r:id="rId14"/>
    <p:sldId id="415" r:id="rId15"/>
    <p:sldId id="456" r:id="rId16"/>
    <p:sldId id="460" r:id="rId17"/>
    <p:sldId id="461" r:id="rId18"/>
    <p:sldId id="476" r:id="rId19"/>
    <p:sldId id="497" r:id="rId20"/>
    <p:sldId id="506" r:id="rId21"/>
    <p:sldId id="511" r:id="rId22"/>
    <p:sldId id="512" r:id="rId23"/>
    <p:sldId id="513" r:id="rId24"/>
    <p:sldId id="514" r:id="rId25"/>
    <p:sldId id="520" r:id="rId26"/>
    <p:sldId id="521" r:id="rId27"/>
    <p:sldId id="531" r:id="rId28"/>
    <p:sldId id="705" r:id="rId29"/>
    <p:sldId id="709" r:id="rId30"/>
    <p:sldId id="685" r:id="rId31"/>
    <p:sldId id="911" r:id="rId32"/>
    <p:sldId id="867" r:id="rId33"/>
    <p:sldId id="869" r:id="rId34"/>
    <p:sldId id="875" r:id="rId35"/>
    <p:sldId id="876" r:id="rId36"/>
    <p:sldId id="1215" r:id="rId37"/>
    <p:sldId id="1259" r:id="rId38"/>
    <p:sldId id="1260" r:id="rId39"/>
    <p:sldId id="1262" r:id="rId40"/>
    <p:sldId id="1261" r:id="rId41"/>
    <p:sldId id="1263" r:id="rId42"/>
    <p:sldId id="1264" r:id="rId43"/>
    <p:sldId id="1253" r:id="rId44"/>
    <p:sldId id="1254" r:id="rId45"/>
    <p:sldId id="1255" r:id="rId46"/>
    <p:sldId id="1257" r:id="rId47"/>
    <p:sldId id="1258" r:id="rId48"/>
    <p:sldId id="687" r:id="rId49"/>
    <p:sldId id="287" r:id="rId50"/>
    <p:sldId id="1728" r:id="rId51"/>
    <p:sldId id="1735" r:id="rId52"/>
    <p:sldId id="1748" r:id="rId53"/>
    <p:sldId id="1799" r:id="rId54"/>
    <p:sldId id="1859" r:id="rId55"/>
    <p:sldId id="1860" r:id="rId56"/>
    <p:sldId id="2007" r:id="rId57"/>
    <p:sldId id="289" r:id="rId58"/>
    <p:sldId id="1861" r:id="rId59"/>
    <p:sldId id="1817" r:id="rId60"/>
    <p:sldId id="305" r:id="rId61"/>
    <p:sldId id="1862" r:id="rId62"/>
    <p:sldId id="2002" r:id="rId63"/>
    <p:sldId id="1927" r:id="rId64"/>
    <p:sldId id="292" r:id="rId65"/>
    <p:sldId id="1931" r:id="rId66"/>
    <p:sldId id="1995" r:id="rId67"/>
    <p:sldId id="1934" r:id="rId68"/>
    <p:sldId id="2000" r:id="rId69"/>
    <p:sldId id="323" r:id="rId70"/>
    <p:sldId id="262" r:id="rId71"/>
    <p:sldId id="693" r:id="rId72"/>
    <p:sldId id="260" r:id="rId73"/>
    <p:sldId id="2006" r:id="rId74"/>
    <p:sldId id="274" r:id="rId75"/>
    <p:sldId id="358" r:id="rId76"/>
    <p:sldId id="2100" r:id="rId77"/>
    <p:sldId id="1985" r:id="rId78"/>
    <p:sldId id="1990" r:id="rId79"/>
    <p:sldId id="2003" r:id="rId80"/>
    <p:sldId id="1266" r:id="rId81"/>
    <p:sldId id="1207" r:id="rId82"/>
    <p:sldId id="1274" r:id="rId83"/>
    <p:sldId id="1198" r:id="rId84"/>
    <p:sldId id="1199" r:id="rId85"/>
    <p:sldId id="1200" r:id="rId86"/>
    <p:sldId id="1213" r:id="rId87"/>
    <p:sldId id="1284" r:id="rId88"/>
    <p:sldId id="1285" r:id="rId89"/>
    <p:sldId id="1286" r:id="rId90"/>
    <p:sldId id="1287" r:id="rId91"/>
    <p:sldId id="1288" r:id="rId92"/>
    <p:sldId id="1289" r:id="rId93"/>
    <p:sldId id="1290" r:id="rId94"/>
    <p:sldId id="1291" r:id="rId95"/>
    <p:sldId id="1301" r:id="rId96"/>
    <p:sldId id="1216" r:id="rId97"/>
    <p:sldId id="1217" r:id="rId98"/>
    <p:sldId id="2004" r:id="rId99"/>
    <p:sldId id="2008" r:id="rId100"/>
    <p:sldId id="1312" r:id="rId101"/>
    <p:sldId id="2005" r:id="rId102"/>
    <p:sldId id="1438" r:id="rId103"/>
    <p:sldId id="1439" r:id="rId104"/>
    <p:sldId id="1446" r:id="rId105"/>
    <p:sldId id="1447" r:id="rId106"/>
    <p:sldId id="316" r:id="rId107"/>
  </p:sldIdLst>
  <p:sldSz cx="9144000" cy="6858000" type="screen4x3"/>
  <p:notesSz cx="6858000" cy="9144000"/>
  <p:custDataLst>
    <p:tags r:id="rId1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FB1C05"/>
    <a:srgbClr val="FC695A"/>
    <a:srgbClr val="59F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7"/>
    <p:restoredTop sz="94694"/>
  </p:normalViewPr>
  <p:slideViewPr>
    <p:cSldViewPr showGuides="1">
      <p:cViewPr varScale="1">
        <p:scale>
          <a:sx n="108" d="100"/>
          <a:sy n="108" d="100"/>
        </p:scale>
        <p:origin x="208" y="968"/>
      </p:cViewPr>
      <p:guideLst>
        <p:guide orient="horz" pos="2172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4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1" Type="http://schemas.openxmlformats.org/officeDocument/2006/relationships/tags" Target="tags/tag30.xml"/><Relationship Id="rId110" Type="http://schemas.openxmlformats.org/officeDocument/2006/relationships/tableStyles" Target="tableStyles.xml"/><Relationship Id="rId11" Type="http://schemas.openxmlformats.org/officeDocument/2006/relationships/slide" Target="slides/slide7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6.wmf"/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35.wmf"/><Relationship Id="rId1" Type="http://schemas.openxmlformats.org/officeDocument/2006/relationships/image" Target="../media/image14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9.wmf"/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D9AC-C4DC-4626-BD9E-860ADBEBE25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B2A92-AD47-4AF8-BBA5-94641E99511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CB77C87-2C3E-46F5-B3F9-974A423D99FD}" type="slidenum">
              <a:rPr lang="en-US" sz="12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785495" lvl="1" indent="-302260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3124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/>
            <a:fld id="{25426A04-C3D0-45A8-A357-9EBC0982D5A8}" type="slidenum">
              <a:rPr lang="en-US" sz="1300"/>
            </a:fld>
            <a:endParaRPr lang="en-US" sz="13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/>
            <a:fld id="{E49C6101-8381-4A27-9814-35E65F47BF41}" type="slidenum">
              <a:rPr lang="en-US" sz="1300"/>
            </a:fld>
            <a:endParaRPr lang="en-US" sz="1300" dirty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 lIns="96653" tIns="48326" rIns="96653" bIns="48326"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MS PGothic" panose="020B060007020508020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MS PGothic" panose="020B060007020508020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MS PGothic" panose="020B060007020508020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MS PGothic" panose="020B0600070205080204" charset="-128"/>
              </a:defRPr>
            </a:lvl5pPr>
            <a:lvl6pPr marL="2513965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MS PGothic" panose="020B0600070205080204" charset="-128"/>
              </a:defRPr>
            </a:lvl6pPr>
            <a:lvl7pPr marL="2971165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MS PGothic" panose="020B0600070205080204" charset="-128"/>
              </a:defRPr>
            </a:lvl7pPr>
            <a:lvl8pPr marL="3428365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MS PGothic" panose="020B0600070205080204" charset="-128"/>
              </a:defRPr>
            </a:lvl8pPr>
            <a:lvl9pPr marL="3885565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MS PGothic" panose="020B0600070205080204" charset="-128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</a:fld>
            <a:endParaRPr lang="en-US" sz="1200" dirty="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0D35FC-DE77-448B-A76A-5FA651EA8F55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7CF7FC-C39C-43F1-ADFB-D34A99595A39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C7D925-B875-469D-8618-E773D99FEF70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65F41-7C63-4BEA-8A66-2097E6A080E1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613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4801A4B-A49C-4A92-9B1A-BA8C807D67A9}" type="slidenum">
              <a:rPr lang="en-US" sz="13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sz="13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6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5EE5D04-15E8-4C03-9C40-69A74A0B5B46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5D729BE-8E81-4CFC-AD2F-39F6FA3E85FB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97DF278-D59E-4167-B222-98ACC117170D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E506C31-BE7C-41E3-816B-BF60A9C54F7A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F01204A-2FD0-4714-AC05-4C45ACDABB0B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输出的结果中有很多重叠的情况，因为候选区域不是分离的，同一个目标可能有多个候选框覆盖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6364FE-8950-43FB-8EA6-BAA6B4D2A3A0}" type="slidenum">
              <a:rPr lang="en-US" smtClean="0"/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BFD1EF3-EA1B-42A1-915C-140EDACCE7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2100" dirty="0"/>
              <a:t>Properties of affine transformations:</a:t>
            </a:r>
            <a:endParaRPr lang="en-US" sz="2100" dirty="0"/>
          </a:p>
          <a:p>
            <a:pPr lvl="1"/>
            <a:r>
              <a:rPr lang="en-US" sz="1900" dirty="0">
                <a:solidFill>
                  <a:schemeClr val="hlink"/>
                </a:solidFill>
              </a:rPr>
              <a:t>Origin does not necessarily map to origin</a:t>
            </a:r>
            <a:endParaRPr lang="en-US" sz="1900" dirty="0">
              <a:solidFill>
                <a:schemeClr val="hlink"/>
              </a:solidFill>
            </a:endParaRPr>
          </a:p>
          <a:p>
            <a:pPr lvl="1"/>
            <a:r>
              <a:rPr lang="en-US" sz="1900" dirty="0"/>
              <a:t>Lines map to lines</a:t>
            </a:r>
            <a:endParaRPr lang="en-US" sz="1900" dirty="0"/>
          </a:p>
          <a:p>
            <a:pPr lvl="1"/>
            <a:r>
              <a:rPr lang="en-US" sz="1900" dirty="0"/>
              <a:t>Parallel lines remain parallel</a:t>
            </a:r>
            <a:endParaRPr lang="en-US" sz="1900" dirty="0"/>
          </a:p>
          <a:p>
            <a:pPr lvl="1"/>
            <a:r>
              <a:rPr lang="en-US" sz="1900" dirty="0"/>
              <a:t>Ratios are preserved</a:t>
            </a:r>
            <a:endParaRPr lang="en-US" sz="1900" dirty="0"/>
          </a:p>
          <a:p>
            <a:pPr lvl="1"/>
            <a:r>
              <a:rPr lang="en-US" sz="1900" dirty="0"/>
              <a:t>Closed under composition</a:t>
            </a:r>
            <a:endParaRPr lang="en-US" sz="1900" dirty="0"/>
          </a:p>
          <a:p>
            <a:pPr lvl="1"/>
            <a:r>
              <a:rPr lang="en-US" sz="1900" dirty="0"/>
              <a:t>Models change of basis</a:t>
            </a:r>
            <a:endParaRPr lang="en-US" sz="1900" dirty="0"/>
          </a:p>
          <a:p>
            <a:pPr eaLnBrk="1" hangingPunct="1"/>
            <a:endParaRPr lang="en-US" dirty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33C0B8-9F4F-4E33-AD9F-E9B32E21FB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15CBBA4-1554-48BC-8104-13768D80E07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7AA9125-2124-4EAF-8E93-2369E1A03A65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3110BCA-0BC8-4D53-B44A-34C2688F2030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F92DBB-06C1-4862-BB2F-2A3B259E459E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60CD78-8455-4C9C-A261-8CB19BFB4329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4A1A42-C69A-439A-B28A-8719D7ED8191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FF3FE4-5CCB-4EE4-96DF-9F0DE97AA2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2F74F4-E65E-4046-AC2A-3B3AB6D1C7AE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954C63-7D45-4587-89D8-9C054C2B9CEB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496F9-4D56-405D-95FE-D8B2087D6532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6B50E2-BC8D-4D8C-9466-BCB2F0B7A26A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F01204A-2FD0-4714-AC05-4C45ACDABB0B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15E55F-3638-4E62-B9CB-0E3E7C82C16B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97CED3E-E3F9-4D7D-9D8D-C4FB1321CB92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CE2ED2-F269-44DD-9573-78355105AC94}" type="slidenum">
              <a:rPr lang="en-US" smtClean="0"/>
            </a:fld>
            <a:endParaRPr lang="en-US"/>
          </a:p>
        </p:txBody>
      </p:sp>
      <p:sp>
        <p:nvSpPr>
          <p:cNvPr id="13926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61" tIns="48331" rIns="96661" bIns="48331" anchor="b"/>
          <a:lstStyle/>
          <a:p>
            <a:pPr algn="r"/>
            <a:fld id="{F812812F-37E7-431D-8003-AAA179568981}" type="slidenum">
              <a:rPr lang="en-US" sz="1300"/>
            </a:fld>
            <a:endParaRPr lang="en-US" sz="1300" dirty="0"/>
          </a:p>
        </p:txBody>
      </p:sp>
      <p:sp>
        <p:nvSpPr>
          <p:cNvPr id="139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64AF8-1DD1-45A4-90F1-1AE6B1D317B1}" type="slidenum">
              <a:rPr lang="en-US" smtClean="0"/>
            </a:fld>
            <a:endParaRPr lang="en-US"/>
          </a:p>
        </p:txBody>
      </p:sp>
      <p:sp>
        <p:nvSpPr>
          <p:cNvPr id="14029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29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40293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61" tIns="48331" rIns="96661" bIns="48331" anchor="b"/>
          <a:lstStyle/>
          <a:p>
            <a:pPr algn="r"/>
            <a:fld id="{92DFF69E-96EE-44AE-950B-884A33682BC2}" type="slidenum">
              <a:rPr lang="en-US" sz="1300"/>
            </a:fld>
            <a:endParaRPr lang="en-US" sz="13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6AAA-A85F-464F-A94C-B4112C418EC8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0C20AB-5803-4336-A876-799754C550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45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D85189-6060-471F-84A0-251FEBE47C6E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746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F101642-4CBB-42A9-B25D-283E59E36C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DC06759-B181-4992-9306-57C61C412ABC}" type="slidenum">
              <a:rPr lang="en-US" sz="12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2400" y="401638"/>
            <a:ext cx="7631113" cy="5724525"/>
          </a:xfrm>
          <a:solidFill>
            <a:srgbClr val="FFFFFF"/>
          </a:solidFill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7463"/>
            <a:ext cx="5620173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35F2A0E-0DE0-4E94-99BF-0028BB208054}" type="slidenum">
              <a:rPr lang="en-US" sz="12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2400" y="401638"/>
            <a:ext cx="7631113" cy="5724525"/>
          </a:xfrm>
          <a:solidFill>
            <a:srgbClr val="FFFFFF"/>
          </a:solidFill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7463"/>
            <a:ext cx="5620173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0027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83937"/>
            <a:ext cx="7886700" cy="512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2x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28650" y="6429346"/>
            <a:ext cx="13138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CB05"/>
                </a:solidFill>
              </a:rPr>
              <a:t>Justin Johnson</a:t>
            </a:r>
            <a:endParaRPr lang="en-US" sz="1500" dirty="0">
              <a:solidFill>
                <a:srgbClr val="FFCB05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700707" y="6429345"/>
            <a:ext cx="18146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0" i="0" u="none" kern="1200" dirty="0">
                <a:solidFill>
                  <a:srgbClr val="FFCB05"/>
                </a:solidFill>
                <a:effectLst/>
                <a:latin typeface="+mn-lt"/>
                <a:ea typeface="+mn-ea"/>
                <a:cs typeface="+mn-cs"/>
              </a:rPr>
              <a:t>Fall 2019</a:t>
            </a:r>
            <a:endParaRPr lang="en-US" sz="1500" u="none" dirty="0">
              <a:solidFill>
                <a:srgbClr val="FFCB0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vmlDrawing" Target="../drawings/vmlDrawing15.v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47.wmf"/><Relationship Id="rId4" Type="http://schemas.openxmlformats.org/officeDocument/2006/relationships/oleObject" Target="../embeddings/oleObject32.bin"/><Relationship Id="rId3" Type="http://schemas.openxmlformats.org/officeDocument/2006/relationships/image" Target="../media/image146.wmf"/><Relationship Id="rId2" Type="http://schemas.openxmlformats.org/officeDocument/2006/relationships/oleObject" Target="../embeddings/oleObject31.bin"/><Relationship Id="rId1" Type="http://schemas.openxmlformats.org/officeDocument/2006/relationships/image" Target="../media/image14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16.png"/><Relationship Id="rId7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tags" Target="../tags/tag3.xml"/><Relationship Id="rId4" Type="http://schemas.openxmlformats.org/officeDocument/2006/relationships/image" Target="../media/image14.png"/><Relationship Id="rId3" Type="http://schemas.openxmlformats.org/officeDocument/2006/relationships/tags" Target="../tags/tag2.xml"/><Relationship Id="rId2" Type="http://schemas.openxmlformats.org/officeDocument/2006/relationships/image" Target="../media/image13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.xml"/><Relationship Id="rId10" Type="http://schemas.openxmlformats.org/officeDocument/2006/relationships/image" Target="../media/image17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33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11.xml"/><Relationship Id="rId7" Type="http://schemas.openxmlformats.org/officeDocument/2006/relationships/image" Target="../media/image38.png"/><Relationship Id="rId6" Type="http://schemas.openxmlformats.org/officeDocument/2006/relationships/tags" Target="../tags/tag10.xml"/><Relationship Id="rId5" Type="http://schemas.openxmlformats.org/officeDocument/2006/relationships/image" Target="../media/image37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36.png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1.png"/><Relationship Id="rId12" Type="http://schemas.openxmlformats.org/officeDocument/2006/relationships/tags" Target="../tags/tag13.xml"/><Relationship Id="rId11" Type="http://schemas.openxmlformats.org/officeDocument/2006/relationships/image" Target="../media/image40.png"/><Relationship Id="rId10" Type="http://schemas.openxmlformats.org/officeDocument/2006/relationships/tags" Target="../tags/tag12.xml"/><Relationship Id="rId1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5.png"/><Relationship Id="rId7" Type="http://schemas.openxmlformats.org/officeDocument/2006/relationships/tags" Target="../tags/tag15.xml"/><Relationship Id="rId6" Type="http://schemas.openxmlformats.org/officeDocument/2006/relationships/image" Target="../media/image44.png"/><Relationship Id="rId5" Type="http://schemas.openxmlformats.org/officeDocument/2006/relationships/tags" Target="../tags/tag14.xml"/><Relationship Id="rId4" Type="http://schemas.openxmlformats.org/officeDocument/2006/relationships/image" Target="../media/image43.png"/><Relationship Id="rId3" Type="http://schemas.openxmlformats.org/officeDocument/2006/relationships/oleObject" Target="../embeddings/oleObject6.bin"/><Relationship Id="rId2" Type="http://schemas.openxmlformats.org/officeDocument/2006/relationships/image" Target="../media/image42.png"/><Relationship Id="rId11" Type="http://schemas.openxmlformats.org/officeDocument/2006/relationships/notesSlide" Target="../notesSlides/notesSlide14.xml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image" Target="../media/image49.png"/><Relationship Id="rId7" Type="http://schemas.openxmlformats.org/officeDocument/2006/relationships/tags" Target="../tags/tag17.xml"/><Relationship Id="rId6" Type="http://schemas.openxmlformats.org/officeDocument/2006/relationships/image" Target="../media/image48.png"/><Relationship Id="rId5" Type="http://schemas.openxmlformats.org/officeDocument/2006/relationships/tags" Target="../tags/tag16.xml"/><Relationship Id="rId4" Type="http://schemas.openxmlformats.org/officeDocument/2006/relationships/image" Target="../media/image47.png"/><Relationship Id="rId3" Type="http://schemas.openxmlformats.org/officeDocument/2006/relationships/oleObject" Target="../embeddings/oleObject8.bin"/><Relationship Id="rId2" Type="http://schemas.openxmlformats.org/officeDocument/2006/relationships/image" Target="../media/image46.png"/><Relationship Id="rId19" Type="http://schemas.openxmlformats.org/officeDocument/2006/relationships/notesSlide" Target="../notesSlides/notesSlide15.xml"/><Relationship Id="rId18" Type="http://schemas.openxmlformats.org/officeDocument/2006/relationships/vmlDrawing" Target="../drawings/vmlDrawing4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53.png"/><Relationship Id="rId15" Type="http://schemas.openxmlformats.org/officeDocument/2006/relationships/tags" Target="../tags/tag20.xml"/><Relationship Id="rId14" Type="http://schemas.openxmlformats.org/officeDocument/2006/relationships/image" Target="../media/image52.png"/><Relationship Id="rId13" Type="http://schemas.openxmlformats.org/officeDocument/2006/relationships/tags" Target="../tags/tag19.xml"/><Relationship Id="rId12" Type="http://schemas.openxmlformats.org/officeDocument/2006/relationships/image" Target="../media/image51.png"/><Relationship Id="rId11" Type="http://schemas.openxmlformats.org/officeDocument/2006/relationships/oleObject" Target="../embeddings/oleObject9.bin"/><Relationship Id="rId10" Type="http://schemas.openxmlformats.org/officeDocument/2006/relationships/image" Target="../media/image50.png"/><Relationship Id="rId1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tags" Target="../tags/tag21.xml"/><Relationship Id="rId4" Type="http://schemas.openxmlformats.org/officeDocument/2006/relationships/image" Target="../media/image60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59.wmf"/><Relationship Id="rId1" Type="http://schemas.openxmlformats.org/officeDocument/2006/relationships/oleObject" Target="../embeddings/oleObject10.bin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wmf"/><Relationship Id="rId1" Type="http://schemas.openxmlformats.org/officeDocument/2006/relationships/oleObject" Target="../embeddings/oleObject12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tiff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6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93.png"/><Relationship Id="rId2" Type="http://schemas.openxmlformats.org/officeDocument/2006/relationships/image" Target="../media/image92.GIF"/><Relationship Id="rId1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4.G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image" Target="../media/image101.GIF"/><Relationship Id="rId6" Type="http://schemas.openxmlformats.org/officeDocument/2006/relationships/image" Target="../media/image100.GIF"/><Relationship Id="rId5" Type="http://schemas.openxmlformats.org/officeDocument/2006/relationships/image" Target="../media/image99.GIF"/><Relationship Id="rId4" Type="http://schemas.openxmlformats.org/officeDocument/2006/relationships/image" Target="../media/image98.GIF"/><Relationship Id="rId3" Type="http://schemas.openxmlformats.org/officeDocument/2006/relationships/image" Target="../media/image97.GIF"/><Relationship Id="rId2" Type="http://schemas.openxmlformats.org/officeDocument/2006/relationships/image" Target="../media/image96.GIF"/><Relationship Id="rId1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106.GIF"/><Relationship Id="rId4" Type="http://schemas.openxmlformats.org/officeDocument/2006/relationships/image" Target="../media/image105.GIF"/><Relationship Id="rId3" Type="http://schemas.openxmlformats.org/officeDocument/2006/relationships/image" Target="../media/image104.GIF"/><Relationship Id="rId2" Type="http://schemas.openxmlformats.org/officeDocument/2006/relationships/image" Target="../media/image103.GIF"/><Relationship Id="rId1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en/pets-christmas-dogs-cat-962215/" TargetMode="External"/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hyperlink" Target="https://creativecommons.org/publicdomain/zero/1.0/deed.en" TargetMode="External"/><Relationship Id="rId3" Type="http://schemas.openxmlformats.org/officeDocument/2006/relationships/hyperlink" Target="https://pixabay.com/p-1246693/?no_redirect" TargetMode="External"/><Relationship Id="rId2" Type="http://schemas.openxmlformats.org/officeDocument/2006/relationships/image" Target="../media/image112.png"/><Relationship Id="rId1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hyperlink" Target="https://creativecommons.org/publicdomain/zero/1.0/deed.en" TargetMode="External"/><Relationship Id="rId3" Type="http://schemas.openxmlformats.org/officeDocument/2006/relationships/hyperlink" Target="https://pixabay.com/p-1246693/?no_redirect" TargetMode="External"/><Relationship Id="rId2" Type="http://schemas.openxmlformats.org/officeDocument/2006/relationships/image" Target="../media/image112.png"/><Relationship Id="rId1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7.xml"/><Relationship Id="rId2" Type="http://schemas.openxmlformats.org/officeDocument/2006/relationships/hyperlink" Target="https://dl.dropboxusercontent.com/s/vlyrkgd8nz8gy5l/fast-rcnn.pdf?dl=0" TargetMode="External"/><Relationship Id="rId1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wmf"/><Relationship Id="rId1" Type="http://schemas.openxmlformats.org/officeDocument/2006/relationships/oleObject" Target="../embeddings/oleObject1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12.png"/><Relationship Id="rId1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6.jpe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image" Target="../media/image121.png"/><Relationship Id="rId7" Type="http://schemas.openxmlformats.org/officeDocument/2006/relationships/tags" Target="../tags/tag25.xml"/><Relationship Id="rId6" Type="http://schemas.openxmlformats.org/officeDocument/2006/relationships/image" Target="../media/image120.png"/><Relationship Id="rId5" Type="http://schemas.openxmlformats.org/officeDocument/2006/relationships/tags" Target="../tags/tag24.xml"/><Relationship Id="rId4" Type="http://schemas.openxmlformats.org/officeDocument/2006/relationships/image" Target="../media/image119.png"/><Relationship Id="rId3" Type="http://schemas.openxmlformats.org/officeDocument/2006/relationships/tags" Target="../tags/tag23.xml"/><Relationship Id="rId2" Type="http://schemas.openxmlformats.org/officeDocument/2006/relationships/image" Target="../media/image118.png"/><Relationship Id="rId18" Type="http://schemas.openxmlformats.org/officeDocument/2006/relationships/notesSlide" Target="../notesSlides/notesSlide30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25.png"/><Relationship Id="rId15" Type="http://schemas.openxmlformats.org/officeDocument/2006/relationships/tags" Target="../tags/tag29.xml"/><Relationship Id="rId14" Type="http://schemas.openxmlformats.org/officeDocument/2006/relationships/image" Target="../media/image124.png"/><Relationship Id="rId13" Type="http://schemas.openxmlformats.org/officeDocument/2006/relationships/tags" Target="../tags/tag28.xml"/><Relationship Id="rId12" Type="http://schemas.openxmlformats.org/officeDocument/2006/relationships/image" Target="../media/image123.png"/><Relationship Id="rId11" Type="http://schemas.openxmlformats.org/officeDocument/2006/relationships/tags" Target="../tags/tag27.xml"/><Relationship Id="rId10" Type="http://schemas.openxmlformats.org/officeDocument/2006/relationships/image" Target="../media/image122.png"/><Relationship Id="rId1" Type="http://schemas.openxmlformats.org/officeDocument/2006/relationships/tags" Target="../tags/tag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9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27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126.wmf"/><Relationship Id="rId11" Type="http://schemas.openxmlformats.org/officeDocument/2006/relationships/notesSlide" Target="../notesSlides/notesSlide32.xml"/><Relationship Id="rId10" Type="http://schemas.openxmlformats.org/officeDocument/2006/relationships/vmlDrawing" Target="../drawings/vmlDrawing9.vml"/><Relationship Id="rId1" Type="http://schemas.openxmlformats.org/officeDocument/2006/relationships/oleObject" Target="../embeddings/oleObject15.bin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wmf"/><Relationship Id="rId1" Type="http://schemas.openxmlformats.org/officeDocument/2006/relationships/oleObject" Target="../embeddings/oleObject19.bin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2.png"/><Relationship Id="rId2" Type="http://schemas.openxmlformats.org/officeDocument/2006/relationships/image" Target="../media/image131.wmf"/><Relationship Id="rId1" Type="http://schemas.openxmlformats.org/officeDocument/2006/relationships/oleObject" Target="../embeddings/oleObject20.bin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6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34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133.wmf"/><Relationship Id="rId11" Type="http://schemas.openxmlformats.org/officeDocument/2006/relationships/notesSlide" Target="../notesSlides/notesSlide35.xml"/><Relationship Id="rId10" Type="http://schemas.openxmlformats.org/officeDocument/2006/relationships/vmlDrawing" Target="../drawings/vmlDrawing12.vml"/><Relationship Id="rId1" Type="http://schemas.openxmlformats.org/officeDocument/2006/relationships/oleObject" Target="../embeddings/oleObject21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3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41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140.wmf"/><Relationship Id="rId1" Type="http://schemas.openxmlformats.org/officeDocument/2006/relationships/oleObject" Target="../embeddings/oleObject25.bin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7.xml"/><Relationship Id="rId8" Type="http://schemas.openxmlformats.org/officeDocument/2006/relationships/vmlDrawing" Target="../drawings/vmlDrawing14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35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143.wmf"/><Relationship Id="rId1" Type="http://schemas.openxmlformats.org/officeDocument/2006/relationships/oleObject" Target="../embeddings/oleObject28.bin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772400" cy="2057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计算机视觉</a:t>
            </a:r>
            <a:br>
              <a:rPr lang="en-US" altLang="zh-CN" dirty="0"/>
            </a:br>
            <a:r>
              <a:rPr lang="zh-CN" altLang="en-US" dirty="0"/>
              <a:t>课程内容总结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343400"/>
            <a:ext cx="5105400" cy="1295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软件学院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chemeClr val="tx1"/>
                </a:solidFill>
              </a:rPr>
              <a:t> 刘春、</a:t>
            </a:r>
            <a:r>
              <a:rPr lang="zh-CN" altLang="en-US">
                <a:solidFill>
                  <a:schemeClr val="tx1"/>
                </a:solidFill>
              </a:rPr>
              <a:t>石亦磊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2.3</a:t>
            </a:r>
            <a:r>
              <a:rPr kumimoji="1" lang="zh-CN" altLang="en-US" dirty="0"/>
              <a:t>几何模型</a:t>
            </a:r>
            <a:r>
              <a:rPr kumimoji="1" lang="en-US" altLang="zh-CN" dirty="0"/>
              <a:t>-</a:t>
            </a:r>
            <a:r>
              <a:rPr kumimoji="1" lang="zh-CN" altLang="en-US" dirty="0"/>
              <a:t>外部参数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4D</a:t>
            </a:r>
            <a:r>
              <a:rPr kumimoji="1" lang="zh-CN" altLang="en-US" dirty="0"/>
              <a:t>齐次坐标：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198784"/>
            <a:ext cx="7052920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76" y="3918836"/>
            <a:ext cx="2743200" cy="1148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536" y="3268773"/>
            <a:ext cx="1562100" cy="1803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135230"/>
            <a:ext cx="8534400" cy="161998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01738"/>
            <a:ext cx="8229600" cy="4525962"/>
          </a:xfrm>
        </p:spPr>
        <p:txBody>
          <a:bodyPr/>
          <a:lstStyle/>
          <a:p>
            <a:r>
              <a:rPr lang="zh-CN" altLang="en-US" sz="2400" dirty="0"/>
              <a:t>假设平行光轴，相机参数已知</a:t>
            </a:r>
            <a:r>
              <a:rPr lang="en-US" altLang="zh-CN" sz="2400" dirty="0"/>
              <a:t> (i.e., </a:t>
            </a:r>
            <a:r>
              <a:rPr lang="zh-CN" altLang="en-US" sz="2400" dirty="0"/>
              <a:t>校正好的相机</a:t>
            </a:r>
            <a:r>
              <a:rPr lang="en-US" altLang="zh-CN" sz="2400" dirty="0"/>
              <a:t>)</a:t>
            </a:r>
            <a:r>
              <a:rPr lang="en-US" sz="2400" dirty="0"/>
              <a:t>.  </a:t>
            </a:r>
            <a:r>
              <a:rPr lang="zh-CN" altLang="en-US" sz="2400" dirty="0"/>
              <a:t>我们可以通过</a:t>
            </a:r>
            <a:r>
              <a:rPr lang="en-US" sz="2400" dirty="0"/>
              <a:t>:</a:t>
            </a:r>
            <a:endParaRPr lang="en-US" sz="2400" dirty="0"/>
          </a:p>
        </p:txBody>
      </p:sp>
      <p:grpSp>
        <p:nvGrpSpPr>
          <p:cNvPr id="2" name="Group 5"/>
          <p:cNvGrpSpPr/>
          <p:nvPr/>
        </p:nvGrpSpPr>
        <p:grpSpPr bwMode="auto">
          <a:xfrm>
            <a:off x="0" y="2078038"/>
            <a:ext cx="4751388" cy="3652837"/>
            <a:chOff x="0" y="2895600"/>
            <a:chExt cx="4751989" cy="3652838"/>
          </a:xfrm>
        </p:grpSpPr>
        <p:pic>
          <p:nvPicPr>
            <p:cNvPr id="1037" name="Picture 4"/>
            <p:cNvPicPr>
              <a:picLocks noChangeAspect="1" noChangeArrowheads="1"/>
            </p:cNvPicPr>
            <p:nvPr/>
          </p:nvPicPr>
          <p:blipFill>
            <a:blip r:embed="rId1" cstate="print"/>
            <a:srcRect l="16959" t="14497" r="15958" b="4240"/>
            <a:stretch>
              <a:fillRect/>
            </a:stretch>
          </p:blipFill>
          <p:spPr bwMode="auto">
            <a:xfrm>
              <a:off x="0" y="2895600"/>
              <a:ext cx="4751989" cy="3652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8" name="Rectangle 4"/>
            <p:cNvSpPr>
              <a:spLocks noChangeArrowheads="1"/>
            </p:cNvSpPr>
            <p:nvPr/>
          </p:nvSpPr>
          <p:spPr bwMode="auto">
            <a:xfrm>
              <a:off x="228600" y="3048000"/>
              <a:ext cx="1600200" cy="5334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00600" y="2203450"/>
            <a:ext cx="4343400" cy="32932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 err="1"/>
              <a:t>相似三角形</a:t>
            </a:r>
            <a:r>
              <a:rPr lang="en-US" sz="2400" dirty="0"/>
              <a:t>(p</a:t>
            </a:r>
            <a:r>
              <a:rPr lang="en-US" sz="2400" baseline="-25000" dirty="0"/>
              <a:t>l</a:t>
            </a:r>
            <a:r>
              <a:rPr lang="en-US" sz="2400" dirty="0"/>
              <a:t>, P, </a:t>
            </a:r>
            <a:r>
              <a:rPr lang="en-US" sz="2400" dirty="0" err="1"/>
              <a:t>p</a:t>
            </a:r>
            <a:r>
              <a:rPr lang="en-US" sz="2400" baseline="-25000" dirty="0" err="1"/>
              <a:t>r</a:t>
            </a:r>
            <a:r>
              <a:rPr lang="en-US" sz="2400" dirty="0"/>
              <a:t>) </a:t>
            </a:r>
            <a:r>
              <a:rPr lang="en-US" sz="2400" dirty="0" err="1"/>
              <a:t>和</a:t>
            </a:r>
            <a:r>
              <a:rPr lang="en-US" sz="2400" dirty="0"/>
              <a:t> (</a:t>
            </a:r>
            <a:r>
              <a:rPr lang="en-US" sz="2400" dirty="0" err="1"/>
              <a:t>O</a:t>
            </a:r>
            <a:r>
              <a:rPr lang="en-US" sz="2400" baseline="-25000" dirty="0" err="1"/>
              <a:t>l</a:t>
            </a:r>
            <a:r>
              <a:rPr lang="en-US" sz="2400" dirty="0"/>
              <a:t>, P, O</a:t>
            </a:r>
            <a:r>
              <a:rPr lang="en-US" sz="2400" baseline="-25000" dirty="0"/>
              <a:t>r</a:t>
            </a:r>
            <a:r>
              <a:rPr lang="en-US" sz="2400" dirty="0"/>
              <a:t>):</a:t>
            </a:r>
            <a:endParaRPr lang="en-US" sz="2400" dirty="0"/>
          </a:p>
          <a:p>
            <a:pPr eaLnBrk="0" hangingPunct="0"/>
            <a:endParaRPr lang="en-US" sz="2000" dirty="0"/>
          </a:p>
          <a:p>
            <a:pPr eaLnBrk="0" hangingPunct="0"/>
            <a:endParaRPr lang="en-US" sz="2800" dirty="0"/>
          </a:p>
          <a:p>
            <a:pPr eaLnBrk="0" hangingPunct="0"/>
            <a:r>
              <a:rPr lang="en-US" sz="2800" dirty="0"/>
              <a:t>    </a:t>
            </a:r>
            <a:endParaRPr lang="en-US" sz="2800" dirty="0"/>
          </a:p>
          <a:p>
            <a:pPr eaLnBrk="0" hangingPunct="0"/>
            <a:endParaRPr lang="en-US" sz="2800" dirty="0"/>
          </a:p>
          <a:p>
            <a:pPr eaLnBrk="0" hangingPunct="0"/>
            <a:endParaRPr lang="en-US" sz="2800" dirty="0"/>
          </a:p>
          <a:p>
            <a:pPr eaLnBrk="0" hangingPunct="0"/>
            <a:endParaRPr lang="en-US" sz="2800" dirty="0"/>
          </a:p>
        </p:txBody>
      </p:sp>
      <p:sp>
        <p:nvSpPr>
          <p:cNvPr id="11" name="Title 1"/>
          <p:cNvSpPr txBox="1"/>
          <p:nvPr/>
        </p:nvSpPr>
        <p:spPr bwMode="auto">
          <a:xfrm>
            <a:off x="304800" y="33338"/>
            <a:ext cx="8534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4000" dirty="0"/>
              <a:t>简单立体视觉系统的几何模型</a:t>
            </a:r>
            <a:endParaRPr lang="en-US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2" name="Object 9"/>
          <p:cNvGraphicFramePr>
            <a:graphicFrameLocks noChangeAspect="1"/>
          </p:cNvGraphicFramePr>
          <p:nvPr/>
        </p:nvGraphicFramePr>
        <p:xfrm>
          <a:off x="5484813" y="3173413"/>
          <a:ext cx="2884487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Equation" r:id="rId2" imgW="23469600" imgH="10058400" progId="Equation.3">
                  <p:embed/>
                </p:oleObj>
              </mc:Choice>
              <mc:Fallback>
                <p:oleObj name="Equation" r:id="rId2" imgW="23469600" imgH="10058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3173413"/>
                        <a:ext cx="2884487" cy="1236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Isosceles Triangle 12"/>
          <p:cNvSpPr>
            <a:spLocks noChangeArrowheads="1"/>
          </p:cNvSpPr>
          <p:nvPr/>
        </p:nvSpPr>
        <p:spPr bwMode="auto">
          <a:xfrm>
            <a:off x="1504950" y="2516188"/>
            <a:ext cx="1930977" cy="1931121"/>
          </a:xfrm>
          <a:prstGeom prst="triangle">
            <a:avLst>
              <a:gd name="adj" fmla="val 59438"/>
            </a:avLst>
          </a:prstGeom>
          <a:noFill/>
          <a:ln w="57150" algn="ctr">
            <a:solidFill>
              <a:srgbClr val="FF0000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4" name="Isosceles Triangle 13"/>
          <p:cNvSpPr>
            <a:spLocks noChangeArrowheads="1"/>
          </p:cNvSpPr>
          <p:nvPr/>
        </p:nvSpPr>
        <p:spPr bwMode="auto">
          <a:xfrm>
            <a:off x="1212850" y="2516188"/>
            <a:ext cx="2373313" cy="2336800"/>
          </a:xfrm>
          <a:prstGeom prst="triangle">
            <a:avLst>
              <a:gd name="adj" fmla="val 58235"/>
            </a:avLst>
          </a:prstGeom>
          <a:noFill/>
          <a:ln w="28575" algn="ctr">
            <a:solidFill>
              <a:srgbClr val="00B0F0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graphicFrame>
        <p:nvGraphicFramePr>
          <p:cNvPr id="15" name="Object 10"/>
          <p:cNvGraphicFramePr>
            <a:graphicFrameLocks noChangeAspect="1"/>
          </p:cNvGraphicFramePr>
          <p:nvPr/>
        </p:nvGraphicFramePr>
        <p:xfrm>
          <a:off x="6361113" y="4889500"/>
          <a:ext cx="2338387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Equation" r:id="rId4" imgW="20116800" imgH="10363200" progId="Equation.3">
                  <p:embed/>
                </p:oleObj>
              </mc:Choice>
              <mc:Fallback>
                <p:oleObj name="Equation" r:id="rId4" imgW="20116800" imgH="1036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4889500"/>
                        <a:ext cx="2338387" cy="1204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310438" y="5510213"/>
            <a:ext cx="1533525" cy="657225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73638" y="5875338"/>
            <a:ext cx="22637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b="1" dirty="0" err="1"/>
              <a:t>视差</a:t>
            </a:r>
            <a:endParaRPr lang="en-US" sz="2000" b="1" dirty="0"/>
          </a:p>
        </p:txBody>
      </p:sp>
      <p:cxnSp>
        <p:nvCxnSpPr>
          <p:cNvPr id="19" name="Straight Arrow Connector 18"/>
          <p:cNvCxnSpPr>
            <a:cxnSpLocks noChangeShapeType="1"/>
            <a:endCxn id="16" idx="2"/>
          </p:cNvCxnSpPr>
          <p:nvPr/>
        </p:nvCxnSpPr>
        <p:spPr bwMode="auto">
          <a:xfrm flipV="1">
            <a:off x="6142038" y="5838825"/>
            <a:ext cx="1168400" cy="2190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</p:spPr>
      </p:cxnSp>
      <p:sp>
        <p:nvSpPr>
          <p:cNvPr id="18" name="TextBox 17"/>
          <p:cNvSpPr txBox="1"/>
          <p:nvPr/>
        </p:nvSpPr>
        <p:spPr>
          <a:xfrm>
            <a:off x="8088839" y="6488668"/>
            <a:ext cx="105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Grauman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1"/>
          <p:cNvSpPr txBox="1">
            <a:spLocks noGrp="1"/>
          </p:cNvSpPr>
          <p:nvPr/>
        </p:nvSpPr>
        <p:spPr bwMode="auto">
          <a:xfrm>
            <a:off x="0" y="6629400"/>
            <a:ext cx="38862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M. Pollefeys, UNC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1676400"/>
            <a:ext cx="7696200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9460" name="Line 4"/>
          <p:cNvSpPr>
            <a:spLocks noChangeShapeType="1"/>
          </p:cNvSpPr>
          <p:nvPr/>
        </p:nvSpPr>
        <p:spPr bwMode="auto">
          <a:xfrm flipV="1">
            <a:off x="1073150" y="4540250"/>
            <a:ext cx="2098675" cy="127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61" name="Line 5"/>
          <p:cNvSpPr>
            <a:spLocks noChangeShapeType="1"/>
          </p:cNvSpPr>
          <p:nvPr/>
        </p:nvSpPr>
        <p:spPr bwMode="auto">
          <a:xfrm>
            <a:off x="3524250" y="4546600"/>
            <a:ext cx="23114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62" name="Line 6"/>
          <p:cNvSpPr>
            <a:spLocks noChangeShapeType="1"/>
          </p:cNvSpPr>
          <p:nvPr/>
        </p:nvSpPr>
        <p:spPr bwMode="auto">
          <a:xfrm>
            <a:off x="6210300" y="4546600"/>
            <a:ext cx="20955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63" name="Line 7"/>
          <p:cNvSpPr>
            <a:spLocks noChangeShapeType="1"/>
          </p:cNvSpPr>
          <p:nvPr/>
        </p:nvSpPr>
        <p:spPr bwMode="auto">
          <a:xfrm>
            <a:off x="6419850" y="3251200"/>
            <a:ext cx="1885950" cy="128905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64" name="Line 8"/>
          <p:cNvSpPr>
            <a:spLocks noChangeShapeType="1"/>
          </p:cNvSpPr>
          <p:nvPr/>
        </p:nvSpPr>
        <p:spPr bwMode="auto">
          <a:xfrm>
            <a:off x="4724400" y="2082800"/>
            <a:ext cx="1466850" cy="10033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65" name="Line 9"/>
          <p:cNvSpPr>
            <a:spLocks noChangeShapeType="1"/>
          </p:cNvSpPr>
          <p:nvPr/>
        </p:nvSpPr>
        <p:spPr bwMode="auto">
          <a:xfrm flipV="1">
            <a:off x="3187700" y="2070100"/>
            <a:ext cx="1473200" cy="100965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66" name="Line 10"/>
          <p:cNvSpPr>
            <a:spLocks noChangeShapeType="1"/>
          </p:cNvSpPr>
          <p:nvPr/>
        </p:nvSpPr>
        <p:spPr bwMode="auto">
          <a:xfrm flipV="1">
            <a:off x="1060450" y="3244850"/>
            <a:ext cx="1892300" cy="12827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67" name="Text Box 11"/>
          <p:cNvSpPr txBox="1">
            <a:spLocks noChangeArrowheads="1"/>
          </p:cNvSpPr>
          <p:nvPr/>
        </p:nvSpPr>
        <p:spPr bwMode="auto">
          <a:xfrm>
            <a:off x="1905000" y="5181600"/>
            <a:ext cx="127631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对极平面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68" name="Oval 12"/>
          <p:cNvSpPr>
            <a:spLocks noChangeArrowheads="1"/>
          </p:cNvSpPr>
          <p:nvPr/>
        </p:nvSpPr>
        <p:spPr bwMode="auto">
          <a:xfrm>
            <a:off x="3105150" y="44577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69" name="Oval 13"/>
          <p:cNvSpPr>
            <a:spLocks noChangeArrowheads="1"/>
          </p:cNvSpPr>
          <p:nvPr/>
        </p:nvSpPr>
        <p:spPr bwMode="auto">
          <a:xfrm>
            <a:off x="6102350" y="44894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70" name="Text Box 14"/>
          <p:cNvSpPr txBox="1">
            <a:spLocks noChangeArrowheads="1"/>
          </p:cNvSpPr>
          <p:nvPr/>
        </p:nvSpPr>
        <p:spPr bwMode="auto">
          <a:xfrm>
            <a:off x="1905000" y="5867400"/>
            <a:ext cx="81464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极点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71" name="Line 15"/>
          <p:cNvSpPr>
            <a:spLocks noChangeShapeType="1"/>
          </p:cNvSpPr>
          <p:nvPr/>
        </p:nvSpPr>
        <p:spPr bwMode="auto">
          <a:xfrm flipH="1" flipV="1">
            <a:off x="2952750" y="3098800"/>
            <a:ext cx="260350" cy="158115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72" name="Line 16"/>
          <p:cNvSpPr>
            <a:spLocks noChangeShapeType="1"/>
          </p:cNvSpPr>
          <p:nvPr/>
        </p:nvSpPr>
        <p:spPr bwMode="auto">
          <a:xfrm flipV="1">
            <a:off x="6159500" y="3111500"/>
            <a:ext cx="254000" cy="15875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73" name="Text Box 17"/>
          <p:cNvSpPr txBox="1">
            <a:spLocks noChangeArrowheads="1"/>
          </p:cNvSpPr>
          <p:nvPr/>
        </p:nvSpPr>
        <p:spPr bwMode="auto">
          <a:xfrm>
            <a:off x="4843463" y="5867400"/>
            <a:ext cx="81464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极线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74" name="Text Box 18"/>
          <p:cNvSpPr txBox="1">
            <a:spLocks noChangeArrowheads="1"/>
          </p:cNvSpPr>
          <p:nvPr/>
        </p:nvSpPr>
        <p:spPr bwMode="auto">
          <a:xfrm>
            <a:off x="4843463" y="5172075"/>
            <a:ext cx="76174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基线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75" name="Line 19"/>
          <p:cNvSpPr>
            <a:spLocks noChangeShapeType="1"/>
          </p:cNvSpPr>
          <p:nvPr/>
        </p:nvSpPr>
        <p:spPr bwMode="auto">
          <a:xfrm>
            <a:off x="1066800" y="4572000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76" name="Line 20"/>
          <p:cNvSpPr>
            <a:spLocks noChangeShapeType="1"/>
          </p:cNvSpPr>
          <p:nvPr/>
        </p:nvSpPr>
        <p:spPr bwMode="auto">
          <a:xfrm>
            <a:off x="3505200" y="4572000"/>
            <a:ext cx="23622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477" name="Line 21"/>
          <p:cNvSpPr>
            <a:spLocks noChangeShapeType="1"/>
          </p:cNvSpPr>
          <p:nvPr/>
        </p:nvSpPr>
        <p:spPr bwMode="auto">
          <a:xfrm>
            <a:off x="6248400" y="4572000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le 1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对极几何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460" grpId="0" animBg="1"/>
      <p:bldP spid="659461" grpId="0" animBg="1"/>
      <p:bldP spid="659462" grpId="0" animBg="1"/>
      <p:bldP spid="659463" grpId="0" animBg="1"/>
      <p:bldP spid="659464" grpId="0" animBg="1"/>
      <p:bldP spid="659465" grpId="0" animBg="1"/>
      <p:bldP spid="659466" grpId="0" animBg="1"/>
      <p:bldP spid="659467" grpId="0" autoUpdateAnimBg="0"/>
      <p:bldP spid="659468" grpId="0" animBg="1"/>
      <p:bldP spid="659469" grpId="0" animBg="1"/>
      <p:bldP spid="659470" grpId="0" autoUpdateAnimBg="0"/>
      <p:bldP spid="659471" grpId="0" animBg="1"/>
      <p:bldP spid="659472" grpId="0" animBg="1"/>
      <p:bldP spid="659473" grpId="0" autoUpdateAnimBg="0"/>
      <p:bldP spid="659474" grpId="0" autoUpdateAnimBg="0"/>
      <p:bldP spid="659475" grpId="0" animBg="1"/>
      <p:bldP spid="659476" grpId="0" animBg="1"/>
      <p:bldP spid="65947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对极几何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基本项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457200" y="1420813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b="1" dirty="0" err="1"/>
              <a:t>基线</a:t>
            </a:r>
            <a:r>
              <a:rPr lang="en-US" sz="2400" dirty="0"/>
              <a:t>: </a:t>
            </a:r>
            <a:r>
              <a:rPr lang="en-US" sz="2400" dirty="0" err="1"/>
              <a:t>连接相机中心的线</a:t>
            </a:r>
            <a:endParaRPr lang="en-US" sz="2400" dirty="0"/>
          </a:p>
          <a:p>
            <a:pPr eaLnBrk="1" hangingPunct="1"/>
            <a:r>
              <a:rPr lang="en-US" sz="2400" b="1" dirty="0" err="1"/>
              <a:t>极点</a:t>
            </a:r>
            <a:r>
              <a:rPr lang="en-US" sz="2400" dirty="0"/>
              <a:t>: </a:t>
            </a:r>
            <a:r>
              <a:rPr lang="en-US" sz="2400" dirty="0" err="1"/>
              <a:t>基线与图像平面的交点</a:t>
            </a:r>
            <a:endParaRPr lang="en-US" sz="2400" dirty="0"/>
          </a:p>
          <a:p>
            <a:pPr eaLnBrk="1" hangingPunct="1"/>
            <a:r>
              <a:rPr lang="en-US" sz="2400" b="1" dirty="0" err="1"/>
              <a:t>对极平面</a:t>
            </a:r>
            <a:r>
              <a:rPr lang="en-US" sz="2400" dirty="0"/>
              <a:t>: </a:t>
            </a:r>
            <a:r>
              <a:rPr lang="en-US" sz="2400" dirty="0" err="1"/>
              <a:t>包含基线和物体点的平面</a:t>
            </a:r>
            <a:endParaRPr lang="en-US" sz="2400" dirty="0"/>
          </a:p>
          <a:p>
            <a:pPr eaLnBrk="1" hangingPunct="1"/>
            <a:r>
              <a:rPr lang="en-US" sz="2400" b="1" dirty="0" err="1"/>
              <a:t>极线</a:t>
            </a:r>
            <a:r>
              <a:rPr lang="en-US" sz="2400" dirty="0"/>
              <a:t>: </a:t>
            </a:r>
            <a:r>
              <a:rPr lang="en-US" sz="2400" dirty="0" err="1"/>
              <a:t>极平面和图像平面的交线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 err="1"/>
              <a:t>所有极线相交于极点</a:t>
            </a:r>
            <a:endParaRPr lang="en-US" sz="2400" dirty="0"/>
          </a:p>
          <a:p>
            <a:pPr eaLnBrk="1" hangingPunct="1"/>
            <a:r>
              <a:rPr lang="en-US" sz="2400" dirty="0" err="1"/>
              <a:t>极平面和左右图像平面相交于极线</a:t>
            </a:r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088839" y="6488668"/>
            <a:ext cx="105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Grauman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27463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祝大家全部考</a:t>
            </a:r>
            <a:r>
              <a:rPr lang="en-US" altLang="zh-CN" dirty="0"/>
              <a:t>100</a:t>
            </a:r>
            <a:r>
              <a:rPr lang="zh-CN" altLang="en-US" dirty="0"/>
              <a:t>！</a:t>
            </a:r>
            <a:br>
              <a:rPr lang="en-US" altLang="zh-CN" dirty="0"/>
            </a:br>
            <a:r>
              <a:rPr lang="zh-CN" altLang="en-US" dirty="0"/>
              <a:t>谢谢大家！</a:t>
            </a:r>
            <a:endParaRPr lang="zh-CN" altLang="en-US" dirty="0"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第三章 图像滤波与边缘检测</a:t>
            </a:r>
            <a:endParaRPr lang="zh-CN" altLang="en-US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数字图像的表示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二维函数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二维至一维映射</a:t>
            </a:r>
            <a:endParaRPr lang="en-US" altLang="zh-CN" sz="20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图像基本操作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点操作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局部区域操作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全局操作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滤波与卷积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噪声类型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高斯滤波器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滤波核参数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卷积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边界效应</a:t>
            </a:r>
            <a:endParaRPr lang="en-US" altLang="zh-CN" sz="2000" dirty="0"/>
          </a:p>
          <a:p>
            <a:pPr marL="457200" lvl="1" indent="0">
              <a:buNone/>
            </a:pPr>
            <a:endParaRPr lang="zh-CN" altLang="zh-CN" sz="2000" dirty="0"/>
          </a:p>
          <a:p>
            <a:pPr lvl="1" eaLnBrk="1" hangingPunct="1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158724" name="内容占位符 1"/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038600" cy="499715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模板匹配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相关运算</a:t>
            </a:r>
            <a:endParaRPr lang="en-US" altLang="zh-CN" sz="2000" dirty="0"/>
          </a:p>
          <a:p>
            <a:r>
              <a:rPr lang="zh-CN" altLang="en-US" sz="2400" dirty="0"/>
              <a:t>边缘检测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边缘定义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边缘检测步骤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梯度检测子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高斯拉普拉斯检测子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Canny</a:t>
            </a:r>
            <a:r>
              <a:rPr lang="zh-CN" altLang="en-US" sz="2000" dirty="0"/>
              <a:t>检测子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zh-CN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endParaRPr lang="en-US" dirty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9750" y="1260475"/>
            <a:ext cx="7772400" cy="41148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如何设置滤波核</a:t>
            </a:r>
            <a:r>
              <a:rPr lang="en-US" altLang="zh-CN" sz="2800" i="1" dirty="0"/>
              <a:t>H</a:t>
            </a:r>
            <a:r>
              <a:rPr lang="zh-CN" altLang="en-US" sz="2800" dirty="0"/>
              <a:t>的值</a:t>
            </a:r>
            <a:r>
              <a:rPr lang="en-US" sz="2800" dirty="0"/>
              <a:t>?</a:t>
            </a:r>
            <a:endParaRPr lang="en-US" sz="2800" dirty="0"/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/>
                <a:gridCol w="274646"/>
                <a:gridCol w="272216"/>
                <a:gridCol w="274646"/>
                <a:gridCol w="274646"/>
                <a:gridCol w="274646"/>
                <a:gridCol w="274646"/>
                <a:gridCol w="272216"/>
                <a:gridCol w="274646"/>
                <a:gridCol w="274646"/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3919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920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/>
                <a:gridCol w="314001"/>
                <a:gridCol w="314001"/>
                <a:gridCol w="314001"/>
                <a:gridCol w="314001"/>
                <a:gridCol w="314001"/>
                <a:gridCol w="314001"/>
                <a:gridCol w="326618"/>
                <a:gridCol w="301385"/>
                <a:gridCol w="314001"/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pic>
        <p:nvPicPr>
          <p:cNvPr id="34044" name="Picture 62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045" name="Rectangle 127"/>
          <p:cNvSpPr>
            <a:spLocks noChangeArrowheads="1"/>
          </p:cNvSpPr>
          <p:nvPr/>
        </p:nvSpPr>
        <p:spPr bwMode="auto">
          <a:xfrm>
            <a:off x="1577975" y="2514600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3987800" y="2735263"/>
            <a:ext cx="1752600" cy="1473200"/>
            <a:chOff x="3799" y="2064"/>
            <a:chExt cx="1433" cy="1136"/>
          </a:xfrm>
        </p:grpSpPr>
        <p:grpSp>
          <p:nvGrpSpPr>
            <p:cNvPr id="3" name="Group 5"/>
            <p:cNvGrpSpPr/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05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anose="020B0604020202020204" pitchFamily="34" charset="0"/>
                  </a:rPr>
                  <a:t>1</a:t>
                </a:r>
                <a:endParaRPr lang="en-US" sz="2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05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anose="020B0604020202020204" pitchFamily="34" charset="0"/>
                  </a:rPr>
                  <a:t>1</a:t>
                </a:r>
                <a:endParaRPr lang="en-US" sz="2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05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anose="020B0604020202020204" pitchFamily="34" charset="0"/>
                  </a:rPr>
                  <a:t>1</a:t>
                </a:r>
                <a:endParaRPr lang="en-US" sz="2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05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anose="020B0604020202020204" pitchFamily="34" charset="0"/>
                  </a:rPr>
                  <a:t>1</a:t>
                </a:r>
                <a:endParaRPr lang="en-US" sz="2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05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anose="020B0604020202020204" pitchFamily="34" charset="0"/>
                  </a:rPr>
                  <a:t>1</a:t>
                </a:r>
                <a:endParaRPr lang="en-US" sz="2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05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anose="020B0604020202020204" pitchFamily="34" charset="0"/>
                  </a:rPr>
                  <a:t>1</a:t>
                </a:r>
                <a:endParaRPr lang="en-US" sz="2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06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anose="020B0604020202020204" pitchFamily="34" charset="0"/>
                  </a:rPr>
                  <a:t>1</a:t>
                </a:r>
                <a:endParaRPr lang="en-US" sz="2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06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anose="020B0604020202020204" pitchFamily="34" charset="0"/>
                  </a:rPr>
                  <a:t>1</a:t>
                </a:r>
                <a:endParaRPr lang="en-US" sz="2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06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anose="020B0604020202020204" pitchFamily="34" charset="0"/>
                  </a:rPr>
                  <a:t>1</a:t>
                </a:r>
                <a:endParaRPr lang="en-US" sz="2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06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7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4053" name="Picture 2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185863" cy="373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anose="020B0604020202020204" pitchFamily="34" charset="0"/>
              </a:rPr>
              <a:t>“box filter”</a:t>
            </a:r>
            <a:endParaRPr 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4048" name="Picture 11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21038" y="57658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49" name="Picture 151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50" name="Picture 11" descr="Edittex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8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91075" y="3159125"/>
            <a:ext cx="1643063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高斯滤波</a:t>
            </a:r>
            <a:endParaRPr lang="en-US" dirty="0"/>
          </a:p>
        </p:txBody>
      </p:sp>
      <p:sp>
        <p:nvSpPr>
          <p:cNvPr id="6149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836025" cy="4525963"/>
          </a:xfrm>
        </p:spPr>
        <p:txBody>
          <a:bodyPr/>
          <a:lstStyle/>
          <a:p>
            <a:r>
              <a:rPr lang="en-US" altLang="zh-CN" sz="2800" dirty="0" err="1"/>
              <a:t>需要设置哪些参数</a:t>
            </a:r>
            <a:r>
              <a:rPr lang="en-US" altLang="zh-CN" sz="2800" dirty="0"/>
              <a:t>?</a:t>
            </a:r>
            <a:endParaRPr lang="en-US" altLang="zh-CN" sz="2800" dirty="0"/>
          </a:p>
          <a:p>
            <a:r>
              <a:rPr lang="en-US" altLang="zh-CN" sz="2800" dirty="0" err="1"/>
              <a:t>内核或掩膜大小</a:t>
            </a:r>
            <a:endParaRPr lang="en-US" altLang="zh-CN" sz="2800" dirty="0"/>
          </a:p>
          <a:p>
            <a:pPr lvl="1"/>
            <a:r>
              <a:rPr lang="en-US" altLang="zh-CN" sz="2400" dirty="0" err="1"/>
              <a:t>注意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高斯函数有无限支撑集</a:t>
            </a:r>
            <a:r>
              <a:rPr lang="zh-CN" altLang="en-US" sz="2400" dirty="0"/>
              <a:t>，但是离散滤波支撑集有限</a:t>
            </a:r>
            <a:endParaRPr lang="en-US" altLang="zh-CN" sz="2400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36868" name="Text Box 3349"/>
          <p:cNvSpPr txBox="1">
            <a:spLocks noChangeArrowheads="1"/>
          </p:cNvSpPr>
          <p:nvPr/>
        </p:nvSpPr>
        <p:spPr bwMode="auto">
          <a:xfrm>
            <a:off x="3008313" y="4967288"/>
            <a:ext cx="3425825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1" cstate="print"/>
          <a:srcRect t="44176" b="9006"/>
          <a:stretch>
            <a:fillRect/>
          </a:stretch>
        </p:blipFill>
        <p:spPr bwMode="auto">
          <a:xfrm>
            <a:off x="1103313" y="2844800"/>
            <a:ext cx="670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Text Box 3349"/>
          <p:cNvSpPr txBox="1">
            <a:spLocks noChangeArrowheads="1"/>
          </p:cNvSpPr>
          <p:nvPr/>
        </p:nvSpPr>
        <p:spPr bwMode="auto">
          <a:xfrm>
            <a:off x="5126038" y="5402263"/>
            <a:ext cx="3425825" cy="479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89150" y="5145088"/>
            <a:ext cx="2154238" cy="954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 </a:t>
            </a:r>
            <a:endParaRPr lang="en-US" sz="2800" b="0" dirty="0"/>
          </a:p>
          <a:p>
            <a:pPr algn="ctr"/>
            <a:r>
              <a:rPr lang="en-US" sz="2800" b="0" dirty="0"/>
              <a:t>10 x 10 </a:t>
            </a:r>
            <a:r>
              <a:rPr lang="en-US" sz="2800" b="0" dirty="0" err="1"/>
              <a:t>内核</a:t>
            </a:r>
            <a:endParaRPr lang="en-US" sz="2800" b="0" dirty="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37125" y="5145088"/>
            <a:ext cx="2117725" cy="954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  <a:endParaRPr lang="en-US" sz="2800" b="0" dirty="0"/>
          </a:p>
          <a:p>
            <a:pPr algn="ctr"/>
            <a:r>
              <a:rPr lang="en-US" sz="2800" b="0" dirty="0"/>
              <a:t>30 x 30 </a:t>
            </a:r>
            <a:r>
              <a:rPr lang="en-US" sz="2800" b="0" dirty="0" err="1"/>
              <a:t>内核</a:t>
            </a:r>
            <a:endParaRPr lang="en-US" sz="28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 descr="gauss_sigma2_hsize30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84238" y="2768600"/>
            <a:ext cx="3843337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高斯滤波</a:t>
            </a:r>
            <a:endParaRPr lang="en-US" dirty="0"/>
          </a:p>
        </p:txBody>
      </p:sp>
      <p:sp>
        <p:nvSpPr>
          <p:cNvPr id="37892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229600" cy="4525963"/>
          </a:xfrm>
        </p:spPr>
        <p:txBody>
          <a:bodyPr/>
          <a:lstStyle/>
          <a:p>
            <a:r>
              <a:rPr lang="en-US" altLang="zh-CN" sz="2800" dirty="0" err="1"/>
              <a:t>需要设置哪些参数</a:t>
            </a:r>
            <a:r>
              <a:rPr lang="en-US" altLang="zh-CN" sz="2800" dirty="0"/>
              <a:t>?</a:t>
            </a:r>
            <a:endParaRPr lang="en-US" altLang="zh-CN" sz="2800" dirty="0"/>
          </a:p>
          <a:p>
            <a:r>
              <a:rPr lang="zh-CN" altLang="en-US" sz="2800" dirty="0"/>
              <a:t>高斯核方差：平滑的程度</a:t>
            </a:r>
            <a:endParaRPr lang="en-US" sz="2800" dirty="0"/>
          </a:p>
          <a:p>
            <a:pPr eaLnBrk="1" hangingPunct="1">
              <a:buFontTx/>
              <a:buNone/>
            </a:pPr>
            <a:endParaRPr lang="en-US" sz="2800" dirty="0"/>
          </a:p>
        </p:txBody>
      </p:sp>
      <p:sp>
        <p:nvSpPr>
          <p:cNvPr id="37893" name="Text Box 3349"/>
          <p:cNvSpPr txBox="1">
            <a:spLocks noChangeArrowheads="1"/>
          </p:cNvSpPr>
          <p:nvPr/>
        </p:nvSpPr>
        <p:spPr bwMode="auto">
          <a:xfrm>
            <a:off x="2095500" y="5113338"/>
            <a:ext cx="3425825" cy="479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70075" y="4999038"/>
            <a:ext cx="2154238" cy="954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2 </a:t>
            </a:r>
            <a:endParaRPr lang="en-US" sz="2800" b="0" dirty="0"/>
          </a:p>
          <a:p>
            <a:pPr algn="ctr"/>
            <a:r>
              <a:rPr lang="en-US" sz="2800" b="0" dirty="0"/>
              <a:t>30 x 30 </a:t>
            </a:r>
            <a:r>
              <a:rPr lang="en-US" sz="2800" b="0" dirty="0" err="1"/>
              <a:t>内核</a:t>
            </a:r>
            <a:endParaRPr lang="en-US" sz="2800" b="0" dirty="0"/>
          </a:p>
        </p:txBody>
      </p:sp>
      <p:pic>
        <p:nvPicPr>
          <p:cNvPr id="37895" name="Picture 14" descr="gauss_sigma5_hsize3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8975" y="2805113"/>
            <a:ext cx="38433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15" descr="gauss_sigma5_hsize30_2d.jpg"/>
          <p:cNvPicPr>
            <a:picLocks noChangeAspect="1"/>
          </p:cNvPicPr>
          <p:nvPr/>
        </p:nvPicPr>
        <p:blipFill>
          <a:blip r:embed="rId3" cstate="print"/>
          <a:srcRect l="26300" t="5916" r="22746" b="10709"/>
          <a:stretch>
            <a:fillRect/>
          </a:stretch>
        </p:blipFill>
        <p:spPr bwMode="auto">
          <a:xfrm>
            <a:off x="7237413" y="2760663"/>
            <a:ext cx="912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7" name="Picture 16" descr="gauss_sigma2_hsize30_2d.jpg"/>
          <p:cNvPicPr>
            <a:picLocks noChangeAspect="1"/>
          </p:cNvPicPr>
          <p:nvPr/>
        </p:nvPicPr>
        <p:blipFill>
          <a:blip r:embed="rId4" cstate="print"/>
          <a:srcRect l="26237" t="6770" r="22217" b="9853"/>
          <a:stretch>
            <a:fillRect/>
          </a:stretch>
        </p:blipFill>
        <p:spPr bwMode="auto">
          <a:xfrm>
            <a:off x="811213" y="2771775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38763" y="5002213"/>
            <a:ext cx="2117725" cy="954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  <a:endParaRPr lang="en-US" sz="2800" dirty="0"/>
          </a:p>
          <a:p>
            <a:pPr algn="ctr"/>
            <a:r>
              <a:rPr lang="en-US" sz="2800" b="0" dirty="0"/>
              <a:t>30 x 30 </a:t>
            </a:r>
            <a:r>
              <a:rPr lang="en-US" sz="2800" dirty="0" err="1"/>
              <a:t>内核</a:t>
            </a:r>
            <a:endParaRPr lang="en-US" sz="28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6" descr="filter_sigma1_size30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1675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27" descr="filter_sigma4_size3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2213" y="3830638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kumimoji="1" lang="en-US" altLang="zh-CN" sz="4000" dirty="0"/>
              <a:t>3.3</a:t>
            </a:r>
            <a:r>
              <a:rPr kumimoji="1" lang="zh-CN" altLang="en-US" sz="4000" dirty="0"/>
              <a:t> 图像滤波</a:t>
            </a:r>
            <a:r>
              <a:rPr kumimoji="1" lang="en-US" altLang="zh-CN" sz="4000" dirty="0"/>
              <a:t>—</a:t>
            </a:r>
            <a:r>
              <a:rPr kumimoji="1" lang="zh-CN" altLang="en-US" sz="4000" dirty="0"/>
              <a:t>高斯滤波</a:t>
            </a:r>
            <a:endParaRPr lang="en-US" sz="4000" dirty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6125" y="4999038"/>
            <a:ext cx="8229600" cy="2232025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for sigma=1:3:10 </a:t>
            </a:r>
            <a:endParaRPr lang="en-US" sz="1800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	h = </a:t>
            </a:r>
            <a:r>
              <a:rPr lang="en-US" sz="1800" b="1" dirty="0" err="1">
                <a:latin typeface="Courier New" panose="02070309020205020404" pitchFamily="49" charset="0"/>
              </a:rPr>
              <a:t>fspecial</a:t>
            </a:r>
            <a:r>
              <a:rPr lang="en-US" sz="1800" b="1" dirty="0">
                <a:latin typeface="Courier New" panose="02070309020205020404" pitchFamily="49" charset="0"/>
              </a:rPr>
              <a:t>('gaussian‘, </a:t>
            </a:r>
            <a:r>
              <a:rPr lang="en-US" sz="1800" b="1" dirty="0" err="1">
                <a:latin typeface="Courier New" panose="02070309020205020404" pitchFamily="49" charset="0"/>
              </a:rPr>
              <a:t>fsize</a:t>
            </a:r>
            <a:r>
              <a:rPr lang="en-US" sz="1800" b="1" dirty="0">
                <a:latin typeface="Courier New" panose="02070309020205020404" pitchFamily="49" charset="0"/>
              </a:rPr>
              <a:t>, sigma);</a:t>
            </a:r>
            <a:endParaRPr lang="en-US" sz="1800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	out = </a:t>
            </a:r>
            <a:r>
              <a:rPr lang="en-US" sz="1800" b="1" dirty="0" err="1">
                <a:latin typeface="Courier New" panose="02070309020205020404" pitchFamily="49" charset="0"/>
              </a:rPr>
              <a:t>imfilter</a:t>
            </a:r>
            <a:r>
              <a:rPr lang="en-US" sz="1800" b="1" dirty="0">
                <a:latin typeface="Courier New" panose="02070309020205020404" pitchFamily="49" charset="0"/>
              </a:rPr>
              <a:t>(</a:t>
            </a:r>
            <a:r>
              <a:rPr lang="en-US" sz="1800" b="1" dirty="0" err="1">
                <a:latin typeface="Courier New" panose="02070309020205020404" pitchFamily="49" charset="0"/>
              </a:rPr>
              <a:t>im</a:t>
            </a:r>
            <a:r>
              <a:rPr lang="en-US" sz="1800" b="1" dirty="0">
                <a:latin typeface="Courier New" panose="02070309020205020404" pitchFamily="49" charset="0"/>
              </a:rPr>
              <a:t>, h); </a:t>
            </a:r>
            <a:endParaRPr lang="en-US" sz="1800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	</a:t>
            </a:r>
            <a:r>
              <a:rPr lang="en-US" sz="1800" b="1" dirty="0" err="1">
                <a:latin typeface="Courier New" panose="02070309020205020404" pitchFamily="49" charset="0"/>
              </a:rPr>
              <a:t>imshow</a:t>
            </a:r>
            <a:r>
              <a:rPr lang="en-US" sz="1800" b="1" dirty="0">
                <a:latin typeface="Courier New" panose="02070309020205020404" pitchFamily="49" charset="0"/>
              </a:rPr>
              <a:t>(out);</a:t>
            </a:r>
            <a:endParaRPr lang="en-US" sz="1800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	pause; </a:t>
            </a:r>
            <a:endParaRPr lang="en-US" sz="1800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end</a:t>
            </a:r>
            <a:endParaRPr lang="en-US" sz="1800" b="1" dirty="0">
              <a:latin typeface="Courier New" panose="02070309020205020404" pitchFamily="49" charset="0"/>
            </a:endParaRPr>
          </a:p>
        </p:txBody>
      </p:sp>
      <p:pic>
        <p:nvPicPr>
          <p:cNvPr id="27654" name="Picture 21" descr="filter_sigma10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9450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22" descr="blurred_sigma1.jpg"/>
          <p:cNvPicPr>
            <a:picLocks noChangeAspect="1"/>
          </p:cNvPicPr>
          <p:nvPr/>
        </p:nvPicPr>
        <p:blipFill>
          <a:blip r:embed="rId4" cstate="print"/>
          <a:srcRect l="12660" t="6389" r="12981" b="12152"/>
          <a:stretch>
            <a:fillRect/>
          </a:stretch>
        </p:blipFill>
        <p:spPr bwMode="auto">
          <a:xfrm>
            <a:off x="109538" y="2005013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23" descr="blurred_sigma4.jpg"/>
          <p:cNvPicPr>
            <a:picLocks noChangeAspect="1"/>
          </p:cNvPicPr>
          <p:nvPr/>
        </p:nvPicPr>
        <p:blipFill>
          <a:blip r:embed="rId5" cstate="print"/>
          <a:srcRect l="12892" t="4791" r="11906" b="12152"/>
          <a:stretch>
            <a:fillRect/>
          </a:stretch>
        </p:blipFill>
        <p:spPr bwMode="auto">
          <a:xfrm>
            <a:off x="3148013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25" descr="blurred_sigma10.jpg"/>
          <p:cNvPicPr>
            <a:picLocks noChangeAspect="1"/>
          </p:cNvPicPr>
          <p:nvPr/>
        </p:nvPicPr>
        <p:blipFill>
          <a:blip r:embed="rId6" cstate="print"/>
          <a:srcRect l="11816" t="4791" r="12981" b="12152"/>
          <a:stretch>
            <a:fillRect/>
          </a:stretch>
        </p:blipFill>
        <p:spPr bwMode="auto">
          <a:xfrm>
            <a:off x="6397625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5630863" y="2625725"/>
            <a:ext cx="1908175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/>
              <a:t>…</a:t>
            </a:r>
            <a:endParaRPr lang="en-US" sz="4000"/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82600" y="1092200"/>
            <a:ext cx="864076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2800" b="0" dirty="0">
                <a:solidFill>
                  <a:srgbClr val="000000"/>
                </a:solidFill>
              </a:rPr>
              <a:t>高斯滤波核参数</a:t>
            </a:r>
            <a:r>
              <a:rPr lang="en-US" sz="2800" b="0" dirty="0">
                <a:solidFill>
                  <a:srgbClr val="000000"/>
                </a:solidFill>
              </a:rPr>
              <a:t> </a:t>
            </a:r>
            <a:r>
              <a:rPr lang="el-GR" sz="2800" b="0" dirty="0">
                <a:solidFill>
                  <a:srgbClr val="000000"/>
                </a:solidFill>
              </a:rPr>
              <a:t>σ</a:t>
            </a:r>
            <a:r>
              <a:rPr lang="en-US" sz="2800" b="0" dirty="0">
                <a:solidFill>
                  <a:srgbClr val="000000"/>
                </a:solidFill>
              </a:rPr>
              <a:t> </a:t>
            </a:r>
            <a:r>
              <a:rPr lang="zh-CN" altLang="en-US" sz="2800" b="0" dirty="0">
                <a:solidFill>
                  <a:srgbClr val="000000"/>
                </a:solidFill>
              </a:rPr>
              <a:t>的影响</a:t>
            </a:r>
            <a:endParaRPr lang="en-US" sz="28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模板匹配</a:t>
            </a:r>
            <a:endParaRPr lang="en-US" dirty="0"/>
          </a:p>
        </p:txBody>
      </p:sp>
      <p:sp>
        <p:nvSpPr>
          <p:cNvPr id="48131" name="TextBox 8"/>
          <p:cNvSpPr txBox="1">
            <a:spLocks noChangeArrowheads="1"/>
          </p:cNvSpPr>
          <p:nvPr/>
        </p:nvSpPr>
        <p:spPr bwMode="auto">
          <a:xfrm>
            <a:off x="1103313" y="4378325"/>
            <a:ext cx="390683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场景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4572000" y="3794125"/>
            <a:ext cx="3906838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模板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zh-CN" altLang="en-US" dirty="0">
                <a:solidFill>
                  <a:srgbClr val="000000"/>
                </a:solidFill>
              </a:rPr>
              <a:t>掩膜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8133" name="Picture 6" descr="toy_scene.bmp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51000" y="1347788"/>
            <a:ext cx="2862263" cy="3005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8134" name="Picture 12" descr="toy_template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5525" y="2333625"/>
            <a:ext cx="865188" cy="91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8135" name="TextBox 13"/>
          <p:cNvSpPr txBox="1">
            <a:spLocks noChangeArrowheads="1"/>
          </p:cNvSpPr>
          <p:nvPr/>
        </p:nvSpPr>
        <p:spPr bwMode="auto">
          <a:xfrm>
            <a:off x="3367088" y="5254625"/>
            <a:ext cx="5038725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rgbClr val="000000"/>
                </a:solidFill>
              </a:rPr>
              <a:t>示例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endParaRPr lang="en-US" dirty="0"/>
          </a:p>
        </p:txBody>
      </p:sp>
      <p:pic>
        <p:nvPicPr>
          <p:cNvPr id="56323" name="Picture 6" descr="ut-tower-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2414" name="Text Box 14"/>
          <p:cNvSpPr txBox="1">
            <a:spLocks noChangeArrowheads="1"/>
          </p:cNvSpPr>
          <p:nvPr/>
        </p:nvSpPr>
        <p:spPr bwMode="auto">
          <a:xfrm>
            <a:off x="6696075" y="1628775"/>
            <a:ext cx="2447925" cy="8617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err="1"/>
              <a:t>深度不连续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spcBef>
                <a:spcPct val="50000"/>
              </a:spcBef>
            </a:pPr>
            <a:r>
              <a:rPr lang="zh-CN" altLang="en-US" sz="2000" dirty="0"/>
              <a:t>目标边界</a:t>
            </a:r>
            <a:endParaRPr lang="en-US" altLang="zh-CN" sz="2000" dirty="0"/>
          </a:p>
        </p:txBody>
      </p:sp>
      <p:sp>
        <p:nvSpPr>
          <p:cNvPr id="742415" name="Text Box 15"/>
          <p:cNvSpPr txBox="1">
            <a:spLocks noChangeArrowheads="1"/>
          </p:cNvSpPr>
          <p:nvPr/>
        </p:nvSpPr>
        <p:spPr bwMode="auto">
          <a:xfrm>
            <a:off x="287339" y="4456113"/>
            <a:ext cx="1825838" cy="8617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err="1"/>
              <a:t>表面方向变化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spcBef>
                <a:spcPct val="50000"/>
              </a:spcBef>
            </a:pPr>
            <a:r>
              <a:rPr lang="zh-CN" altLang="en-US" sz="2000" dirty="0"/>
              <a:t>形状</a:t>
            </a:r>
            <a:endParaRPr lang="en-US" altLang="zh-CN" sz="2000" dirty="0"/>
          </a:p>
        </p:txBody>
      </p:sp>
      <p:sp>
        <p:nvSpPr>
          <p:cNvPr id="742416" name="Text Box 16"/>
          <p:cNvSpPr txBox="1">
            <a:spLocks noChangeArrowheads="1"/>
          </p:cNvSpPr>
          <p:nvPr/>
        </p:nvSpPr>
        <p:spPr bwMode="auto">
          <a:xfrm>
            <a:off x="6705600" y="3875058"/>
            <a:ext cx="1396206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err="1"/>
              <a:t>投射阴影</a:t>
            </a:r>
            <a:endParaRPr lang="en-US" altLang="zh-CN" sz="2000" dirty="0"/>
          </a:p>
        </p:txBody>
      </p:sp>
      <p:sp>
        <p:nvSpPr>
          <p:cNvPr id="742417" name="Text Box 17"/>
          <p:cNvSpPr txBox="1">
            <a:spLocks noChangeArrowheads="1"/>
          </p:cNvSpPr>
          <p:nvPr/>
        </p:nvSpPr>
        <p:spPr bwMode="auto">
          <a:xfrm>
            <a:off x="179388" y="1916113"/>
            <a:ext cx="2627312" cy="8617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err="1"/>
              <a:t>反射率变化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spcBef>
                <a:spcPct val="50000"/>
              </a:spcBef>
            </a:pPr>
            <a:r>
              <a:rPr lang="zh-CN" altLang="en-US" sz="2000" dirty="0"/>
              <a:t>表面，纹理</a:t>
            </a:r>
            <a:endParaRPr lang="en-US" sz="2000" b="0" dirty="0"/>
          </a:p>
        </p:txBody>
      </p:sp>
      <p:sp>
        <p:nvSpPr>
          <p:cNvPr id="742418" name="Line 18"/>
          <p:cNvSpPr>
            <a:spLocks noChangeShapeType="1"/>
          </p:cNvSpPr>
          <p:nvPr/>
        </p:nvSpPr>
        <p:spPr bwMode="auto">
          <a:xfrm flipH="1">
            <a:off x="4895850" y="1989138"/>
            <a:ext cx="1871663" cy="1114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2419" name="Line 19"/>
          <p:cNvSpPr>
            <a:spLocks noChangeShapeType="1"/>
          </p:cNvSpPr>
          <p:nvPr/>
        </p:nvSpPr>
        <p:spPr bwMode="auto">
          <a:xfrm flipH="1">
            <a:off x="4751388" y="2024063"/>
            <a:ext cx="1981200" cy="2051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2420" name="Line 20"/>
          <p:cNvSpPr>
            <a:spLocks noChangeShapeType="1"/>
          </p:cNvSpPr>
          <p:nvPr/>
        </p:nvSpPr>
        <p:spPr bwMode="auto">
          <a:xfrm flipH="1">
            <a:off x="5508625" y="4184650"/>
            <a:ext cx="1258888" cy="9731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2421" name="Line 21"/>
          <p:cNvSpPr>
            <a:spLocks noChangeShapeType="1"/>
          </p:cNvSpPr>
          <p:nvPr/>
        </p:nvSpPr>
        <p:spPr bwMode="auto">
          <a:xfrm>
            <a:off x="2016125" y="5121275"/>
            <a:ext cx="827088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2422" name="Line 22"/>
          <p:cNvSpPr>
            <a:spLocks noChangeShapeType="1"/>
          </p:cNvSpPr>
          <p:nvPr/>
        </p:nvSpPr>
        <p:spPr bwMode="auto">
          <a:xfrm>
            <a:off x="1692275" y="2924175"/>
            <a:ext cx="1979613" cy="2376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145003" y="903465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哪些地方是边缘</a:t>
            </a:r>
            <a:r>
              <a:rPr lang="en-US" altLang="zh-CN" sz="2400" dirty="0"/>
              <a:t>?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/>
      <p:bldP spid="742415" grpId="0"/>
      <p:bldP spid="742416" grpId="0"/>
      <p:bldP spid="742417" grpId="0"/>
      <p:bldP spid="742418" grpId="0" animBg="1"/>
      <p:bldP spid="742419" grpId="0" animBg="1"/>
      <p:bldP spid="742420" grpId="0" animBg="1"/>
      <p:bldP spid="742421" grpId="0" animBg="1"/>
      <p:bldP spid="7424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1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endParaRPr lang="en-US" dirty="0"/>
          </a:p>
        </p:txBody>
      </p:sp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1" cstate="print"/>
          <a:srcRect l="48772" t="2193" r="5710" b="50317"/>
          <a:stretch>
            <a:fillRect/>
          </a:stretch>
        </p:blipFill>
        <p:spPr bwMode="auto">
          <a:xfrm>
            <a:off x="9318625" y="1384300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TextBox 4"/>
          <p:cNvSpPr txBox="1">
            <a:spLocks noChangeArrowheads="1"/>
          </p:cNvSpPr>
          <p:nvPr/>
        </p:nvSpPr>
        <p:spPr bwMode="auto">
          <a:xfrm>
            <a:off x="1704975" y="5838825"/>
            <a:ext cx="57150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</a:rPr>
              <a:t>   </a:t>
            </a:r>
            <a:r>
              <a:rPr lang="zh-CN" altLang="en-US" sz="2400" dirty="0">
                <a:solidFill>
                  <a:srgbClr val="00B050"/>
                </a:solidFill>
              </a:rPr>
              <a:t>哪一幅是</a:t>
            </a:r>
            <a:r>
              <a:rPr lang="en-US" altLang="zh-CN" sz="2400" dirty="0">
                <a:solidFill>
                  <a:srgbClr val="00B050"/>
                </a:solidFill>
              </a:rPr>
              <a:t>x</a:t>
            </a:r>
            <a:r>
              <a:rPr lang="zh-CN" altLang="en-US" sz="2400" dirty="0">
                <a:solidFill>
                  <a:srgbClr val="00B050"/>
                </a:solidFill>
              </a:rPr>
              <a:t>方向？</a:t>
            </a:r>
            <a:endParaRPr lang="en-US" sz="2400" b="0" dirty="0">
              <a:solidFill>
                <a:srgbClr val="00B050"/>
              </a:solidFill>
            </a:endParaRPr>
          </a:p>
        </p:txBody>
      </p:sp>
      <p:pic>
        <p:nvPicPr>
          <p:cNvPr id="4104" name="Picture 2"/>
          <p:cNvPicPr>
            <a:picLocks noChangeAspect="1" noChangeArrowheads="1"/>
          </p:cNvPicPr>
          <p:nvPr/>
        </p:nvPicPr>
        <p:blipFill>
          <a:blip r:embed="rId1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/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4115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3000"/>
                <a:t>-1     1</a:t>
              </a:r>
              <a:endParaRPr lang="en-US" sz="3000"/>
            </a:p>
          </p:txBody>
        </p:sp>
        <p:cxnSp>
          <p:nvCxnSpPr>
            <p:cNvPr id="4116" name="Straight Connector 27"/>
            <p:cNvCxnSpPr>
              <a:cxnSpLocks noChangeShapeType="1"/>
              <a:stCxn id="4115" idx="1"/>
              <a:endCxn id="4115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</p:spPr>
        </p:cxnSp>
      </p:grpSp>
      <p:grpSp>
        <p:nvGrpSpPr>
          <p:cNvPr id="3" name="Group 28"/>
          <p:cNvGrpSpPr/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411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3000"/>
                <a:t>1     -1</a:t>
              </a:r>
              <a:endParaRPr lang="en-US" sz="3000"/>
            </a:p>
          </p:txBody>
        </p:sp>
        <p:cxnSp>
          <p:nvCxnSpPr>
            <p:cNvPr id="4114" name="Straight Connector 27"/>
            <p:cNvCxnSpPr>
              <a:cxnSpLocks noChangeShapeType="1"/>
              <a:stCxn id="4113" idx="1"/>
              <a:endCxn id="411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dirty="0" err="1"/>
              <a:t>或</a:t>
            </a:r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785100" y="4437063"/>
            <a:ext cx="1131888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  <a:endParaRPr lang="en-US" sz="4000"/>
          </a:p>
        </p:txBody>
      </p:sp>
      <p:grpSp>
        <p:nvGrpSpPr>
          <p:cNvPr id="4" name="Group 16"/>
          <p:cNvGrpSpPr/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4111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3000"/>
                <a:t>-1    1</a:t>
              </a:r>
              <a:endParaRPr lang="en-US" sz="3000"/>
            </a:p>
          </p:txBody>
        </p:sp>
        <p:cxnSp>
          <p:nvCxnSpPr>
            <p:cNvPr id="4112" name="Straight Connector 15"/>
            <p:cNvCxnSpPr>
              <a:cxnSpLocks noChangeShapeType="1"/>
              <a:stCxn id="4111" idx="0"/>
              <a:endCxn id="4111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</a:ln>
          </p:spPr>
        </p:cxnSp>
      </p:grpSp>
      <p:graphicFrame>
        <p:nvGraphicFramePr>
          <p:cNvPr id="107542" name="Object 22"/>
          <p:cNvGraphicFramePr>
            <a:graphicFrameLocks noChangeAspect="1"/>
          </p:cNvGraphicFramePr>
          <p:nvPr/>
        </p:nvGraphicFramePr>
        <p:xfrm>
          <a:off x="300038" y="2798763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" name="Equation" r:id="rId2" imgW="13106400" imgH="9448800" progId="Equation.3">
                  <p:embed/>
                </p:oleObj>
              </mc:Choice>
              <mc:Fallback>
                <p:oleObj name="Equation" r:id="rId2" imgW="13106400" imgH="94488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2798763"/>
                        <a:ext cx="14319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/>
        </p:nvGraphicFramePr>
        <p:xfrm>
          <a:off x="7346950" y="2808288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" name="Equation" r:id="rId4" imgW="13106400" imgH="10058400" progId="Equation.3">
                  <p:embed/>
                </p:oleObj>
              </mc:Choice>
              <mc:Fallback>
                <p:oleObj name="Equation" r:id="rId4" imgW="13106400" imgH="10058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2808288"/>
                        <a:ext cx="1431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21492" y="110714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图像的偏导数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组合检测子</a:t>
            </a:r>
            <a:endParaRPr lang="en-US" dirty="0"/>
          </a:p>
        </p:txBody>
      </p:sp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19200" y="1981200"/>
            <a:ext cx="6276975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08550" y="2333625"/>
            <a:ext cx="2373313" cy="1022350"/>
          </a:xfrm>
          <a:prstGeom prst="rect">
            <a:avLst/>
          </a:prstGeom>
          <a:noFill/>
          <a:ln w="9525" algn="ctr">
            <a:solidFill>
              <a:srgbClr val="FF3300"/>
            </a:solidFill>
            <a:round/>
          </a:ln>
        </p:spPr>
        <p:txBody>
          <a:bodyPr/>
          <a:lstStyle/>
          <a:p>
            <a:pPr eaLnBrk="0" hangingPunct="0"/>
            <a:endParaRPr lang="en-US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第一章 绪论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什么是计算机视觉？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2.</a:t>
            </a:r>
            <a:r>
              <a:rPr kumimoji="1" lang="zh-CN" altLang="en-US" dirty="0"/>
              <a:t>计算机视觉的主要应用？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3.</a:t>
            </a:r>
            <a:r>
              <a:rPr kumimoji="1" lang="zh-CN" altLang="en-US" dirty="0"/>
              <a:t>计算机视觉发展历程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6096000" y="2819400"/>
            <a:ext cx="2590800" cy="990600"/>
            <a:chOff x="3840" y="1776"/>
            <a:chExt cx="1632" cy="624"/>
          </a:xfrm>
        </p:grpSpPr>
        <p:grpSp>
          <p:nvGrpSpPr>
            <p:cNvPr id="3" name="Group 3"/>
            <p:cNvGrpSpPr/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4" name="Group 4"/>
              <p:cNvGrpSpPr/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528389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1471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61469" name="Picture 7" descr="Edittex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1467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eaLnBrk="0" hangingPunct="0"/>
              <a:endParaRPr lang="en-US" b="0"/>
            </a:p>
          </p:txBody>
        </p:sp>
      </p:grpSp>
      <p:sp>
        <p:nvSpPr>
          <p:cNvPr id="6144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 </a:t>
            </a:r>
            <a:r>
              <a:rPr lang="zh-CN" altLang="en-US" dirty="0"/>
              <a:t>图像梯度</a:t>
            </a:r>
            <a:endParaRPr lang="en-US" dirty="0"/>
          </a:p>
        </p:txBody>
      </p:sp>
      <p:sp>
        <p:nvSpPr>
          <p:cNvPr id="61444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8077200" cy="1600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zh-CN" altLang="en-US" sz="2000" dirty="0"/>
              <a:t>图像的梯度：</a:t>
            </a:r>
            <a:endParaRPr lang="en-US" sz="2000" dirty="0"/>
          </a:p>
          <a:p>
            <a:pPr eaLnBrk="1" hangingPunct="1">
              <a:buFontTx/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r>
              <a:rPr lang="zh-CN" altLang="en-US" sz="2000" dirty="0"/>
              <a:t>梯度方向为强度变化最剧烈的方向</a:t>
            </a:r>
            <a:endParaRPr lang="en-US" sz="2000" dirty="0"/>
          </a:p>
        </p:txBody>
      </p:sp>
      <p:pic>
        <p:nvPicPr>
          <p:cNvPr id="61445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3716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8396" name="Rectangle 12"/>
          <p:cNvSpPr>
            <a:spLocks noChangeArrowheads="1"/>
          </p:cNvSpPr>
          <p:nvPr/>
        </p:nvSpPr>
        <p:spPr bwMode="auto">
          <a:xfrm>
            <a:off x="1066800" y="2819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b="0">
              <a:latin typeface="Arial" panose="020B0604020202020204" pitchFamily="34" charset="0"/>
            </a:endParaRPr>
          </a:p>
        </p:txBody>
      </p:sp>
      <p:sp>
        <p:nvSpPr>
          <p:cNvPr id="61447" name="Line 13"/>
          <p:cNvSpPr>
            <a:spLocks noChangeShapeType="1"/>
          </p:cNvSpPr>
          <p:nvPr/>
        </p:nvSpPr>
        <p:spPr bwMode="auto">
          <a:xfrm>
            <a:off x="1219200" y="3352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8" name="Oval 14"/>
          <p:cNvSpPr>
            <a:spLocks noChangeArrowheads="1"/>
          </p:cNvSpPr>
          <p:nvPr/>
        </p:nvSpPr>
        <p:spPr bwMode="auto">
          <a:xfrm>
            <a:off x="1162050" y="3314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pPr eaLnBrk="0" hangingPunct="0"/>
            <a:endParaRPr lang="en-US" b="0"/>
          </a:p>
        </p:txBody>
      </p:sp>
      <p:pic>
        <p:nvPicPr>
          <p:cNvPr id="61449" name="Picture 15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2894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6"/>
          <p:cNvGrpSpPr/>
          <p:nvPr/>
        </p:nvGrpSpPr>
        <p:grpSpPr bwMode="auto">
          <a:xfrm>
            <a:off x="3802063" y="2819400"/>
            <a:ext cx="1882775" cy="1157288"/>
            <a:chOff x="2395" y="1776"/>
            <a:chExt cx="1186" cy="729"/>
          </a:xfrm>
        </p:grpSpPr>
        <p:pic>
          <p:nvPicPr>
            <p:cNvPr id="61462" name="Picture 17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402" name="Rectangle 18"/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b="0">
                <a:latin typeface="Arial" panose="020B0604020202020204" pitchFamily="34" charset="0"/>
              </a:endParaRPr>
            </a:p>
          </p:txBody>
        </p:sp>
        <p:sp>
          <p:nvSpPr>
            <p:cNvPr id="61464" name="Line 19"/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65" name="Oval 20"/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eaLnBrk="0" hangingPunct="0"/>
              <a:endParaRPr lang="en-US" b="0"/>
            </a:p>
          </p:txBody>
        </p:sp>
      </p:grpSp>
      <p:grpSp>
        <p:nvGrpSpPr>
          <p:cNvPr id="6" name="Group 21"/>
          <p:cNvGrpSpPr/>
          <p:nvPr/>
        </p:nvGrpSpPr>
        <p:grpSpPr bwMode="auto">
          <a:xfrm>
            <a:off x="685800" y="2819400"/>
            <a:ext cx="8077200" cy="3886200"/>
            <a:chOff x="432" y="1776"/>
            <a:chExt cx="5088" cy="2448"/>
          </a:xfrm>
        </p:grpSpPr>
        <p:grpSp>
          <p:nvGrpSpPr>
            <p:cNvPr id="7" name="Group 22"/>
            <p:cNvGrpSpPr/>
            <p:nvPr/>
          </p:nvGrpSpPr>
          <p:grpSpPr bwMode="auto">
            <a:xfrm>
              <a:off x="4152" y="1776"/>
              <a:ext cx="306" cy="321"/>
              <a:chOff x="4152" y="1776"/>
              <a:chExt cx="306" cy="321"/>
            </a:xfrm>
          </p:grpSpPr>
          <p:sp>
            <p:nvSpPr>
              <p:cNvPr id="61458" name="Line 23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59" name="Line 24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0" name="Freeform 25"/>
              <p:cNvSpPr/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eaLnBrk="0" hangingPunct="0"/>
                <a:endParaRPr lang="en-US" b="0"/>
              </a:p>
            </p:txBody>
          </p:sp>
          <p:pic>
            <p:nvPicPr>
              <p:cNvPr id="61461" name="Picture 26" descr="Edittex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27"/>
            <p:cNvGrpSpPr/>
            <p:nvPr/>
          </p:nvGrpSpPr>
          <p:grpSpPr bwMode="auto">
            <a:xfrm>
              <a:off x="432" y="2592"/>
              <a:ext cx="5088" cy="1632"/>
              <a:chOff x="432" y="2592"/>
              <a:chExt cx="5088" cy="1632"/>
            </a:xfrm>
          </p:grpSpPr>
          <p:sp>
            <p:nvSpPr>
              <p:cNvPr id="61455" name="Rectangle 28"/>
              <p:cNvSpPr>
                <a:spLocks noChangeArrowheads="1"/>
              </p:cNvSpPr>
              <p:nvPr/>
            </p:nvSpPr>
            <p:spPr bwMode="auto">
              <a:xfrm>
                <a:off x="432" y="2592"/>
                <a:ext cx="5088" cy="16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</a:pPr>
                <a:r>
                  <a:rPr lang="zh-CN" altLang="en-US" sz="2000" b="0" dirty="0"/>
                  <a:t>边缘方向为梯度方向，可以表示为：</a:t>
                </a:r>
                <a:endParaRPr lang="en-US" sz="2000" b="0" dirty="0"/>
              </a:p>
              <a:p>
                <a:pPr marL="342900" indent="-342900">
                  <a:spcBef>
                    <a:spcPct val="20000"/>
                  </a:spcBef>
                </a:pPr>
                <a:endParaRPr lang="en-US" sz="2000" b="0" dirty="0"/>
              </a:p>
              <a:p>
                <a:pPr marL="342900" indent="-342900">
                  <a:spcBef>
                    <a:spcPct val="20000"/>
                  </a:spcBef>
                </a:pPr>
                <a:endParaRPr lang="en-US" sz="2000" b="0" dirty="0"/>
              </a:p>
              <a:p>
                <a:pPr marL="342900" indent="-342900">
                  <a:spcBef>
                    <a:spcPct val="20000"/>
                  </a:spcBef>
                </a:pPr>
                <a:r>
                  <a:rPr lang="zh-CN" altLang="en-US" sz="2000" b="0" dirty="0"/>
                  <a:t>边缘强度为梯度幅值：</a:t>
                </a:r>
                <a:endParaRPr lang="en-US" sz="2000" b="0" dirty="0"/>
              </a:p>
            </p:txBody>
          </p:sp>
          <p:pic>
            <p:nvPicPr>
              <p:cNvPr id="61456" name="Picture 29" descr="Edittex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269" y="2887"/>
                <a:ext cx="1762" cy="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457" name="Picture 30" descr="Edittex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1248" y="3600"/>
                <a:ext cx="2336" cy="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1452" name="Text Box 31"/>
          <p:cNvSpPr txBox="1">
            <a:spLocks noChangeArrowheads="1"/>
          </p:cNvSpPr>
          <p:nvPr/>
        </p:nvSpPr>
        <p:spPr bwMode="auto">
          <a:xfrm>
            <a:off x="7239000" y="6583362"/>
            <a:ext cx="19050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200" b="0" dirty="0"/>
              <a:t>Slide credit S. Seitz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噪声影响</a:t>
            </a:r>
            <a:endParaRPr lang="en-US" dirty="0"/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066800"/>
            <a:ext cx="7772400" cy="914400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zh-CN" altLang="en-US" sz="2800" dirty="0"/>
              <a:t>考虑行或列单一方向</a:t>
            </a:r>
            <a:endParaRPr lang="en-US" sz="2800" dirty="0"/>
          </a:p>
          <a:p>
            <a:pPr lvl="1" eaLnBrk="1" hangingPunct="1"/>
            <a:r>
              <a:rPr lang="zh-CN" altLang="en-US" sz="2400" dirty="0"/>
              <a:t>图像强度函数</a:t>
            </a:r>
            <a:endParaRPr lang="en-US" sz="2400" dirty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144713" y="2171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" name="Photo Editor Photo" r:id="rId1" imgW="5886450" imgH="2219325" progId="">
                  <p:embed/>
                </p:oleObj>
              </mc:Choice>
              <mc:Fallback>
                <p:oleObj name="Photo Editor Photo" r:id="rId1" imgW="5886450" imgH="221932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2171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/>
        </p:nvGraphicFramePr>
        <p:xfrm>
          <a:off x="2049463" y="4292600"/>
          <a:ext cx="503713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Photo Editor Photo" r:id="rId3" imgW="5915025" imgH="2028825" progId="">
                  <p:embed/>
                </p:oleObj>
              </mc:Choice>
              <mc:Fallback>
                <p:oleObj name="Photo Editor Photo" r:id="rId3" imgW="5915025" imgH="20288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4292600"/>
                        <a:ext cx="503713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1725" y="25209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" y="45847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685800" y="6096000"/>
            <a:ext cx="7772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dirty="0" err="1"/>
              <a:t>边缘在哪里</a:t>
            </a:r>
            <a:r>
              <a:rPr lang="en-US" altLang="zh-CN" dirty="0"/>
              <a:t> </a:t>
            </a:r>
            <a:r>
              <a:rPr lang="zh-CN" altLang="en-US" dirty="0"/>
              <a:t>？</a:t>
            </a:r>
            <a:endParaRPr lang="en-US" b="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54551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—Gaussian-Laplace</a:t>
            </a:r>
            <a:r>
              <a:rPr lang="zh-CN" altLang="en-US" dirty="0"/>
              <a:t>检测子</a:t>
            </a:r>
            <a:endParaRPr lang="en-US" dirty="0"/>
          </a:p>
        </p:txBody>
      </p:sp>
      <p:graphicFrame>
        <p:nvGraphicFramePr>
          <p:cNvPr id="10242" name="Object 3"/>
          <p:cNvGraphicFramePr>
            <a:graphicFrameLocks noChangeAspect="1"/>
          </p:cNvGraphicFramePr>
          <p:nvPr/>
        </p:nvGraphicFramePr>
        <p:xfrm>
          <a:off x="304800" y="1066800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2" name="Photo Editor Photo" r:id="rId1" imgW="4133850" imgH="2905125" progId="">
                  <p:embed/>
                </p:oleObj>
              </mc:Choice>
              <mc:Fallback>
                <p:oleObj name="Photo Editor Photo" r:id="rId1" imgW="4133850" imgH="29051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4"/>
          <p:cNvGraphicFramePr>
            <a:graphicFrameLocks noChangeAspect="1"/>
          </p:cNvGraphicFramePr>
          <p:nvPr/>
        </p:nvGraphicFramePr>
        <p:xfrm>
          <a:off x="3200400" y="1958975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3" name="Photo Editor Photo" r:id="rId3" imgW="6000750" imgH="2628900" progId="">
                  <p:embed/>
                </p:oleObj>
              </mc:Choice>
              <mc:Fallback>
                <p:oleObj name="Photo Editor Photo" r:id="rId3" imgW="6000750" imgH="26289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58975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6" name="Picture 5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5913" y="3592513"/>
            <a:ext cx="2747962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/>
          <p:nvPr/>
        </p:nvGrpSpPr>
        <p:grpSpPr bwMode="auto">
          <a:xfrm>
            <a:off x="685800" y="4953000"/>
            <a:ext cx="7772400" cy="1223963"/>
            <a:chOff x="685800" y="4953000"/>
            <a:chExt cx="7772400" cy="1223963"/>
          </a:xfrm>
        </p:grpSpPr>
        <p:sp>
          <p:nvSpPr>
            <p:cNvPr id="10254" name="Rectangle 7"/>
            <p:cNvSpPr>
              <a:spLocks noChangeArrowheads="1"/>
            </p:cNvSpPr>
            <p:nvPr/>
          </p:nvSpPr>
          <p:spPr bwMode="auto">
            <a:xfrm>
              <a:off x="685800" y="4953000"/>
              <a:ext cx="7772400" cy="1219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zh-CN" altLang="en-US" sz="3200" dirty="0"/>
                <a:t>       为</a:t>
              </a:r>
              <a:r>
                <a:rPr lang="en-US" altLang="zh-CN" sz="3200" dirty="0" err="1"/>
                <a:t>laplace</a:t>
              </a:r>
              <a:r>
                <a:rPr lang="zh-CN" altLang="en-US" sz="3200" dirty="0"/>
                <a:t>检测子：</a:t>
              </a:r>
              <a:endParaRPr lang="en-US" sz="3200" b="0" dirty="0"/>
            </a:p>
          </p:txBody>
        </p:sp>
        <p:pic>
          <p:nvPicPr>
            <p:cNvPr id="10255" name="Picture 8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46187" y="5029200"/>
              <a:ext cx="430213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56" name="Picture 9" descr="Edittex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908300" y="5576888"/>
              <a:ext cx="257810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0"/>
          <p:cNvGrpSpPr/>
          <p:nvPr/>
        </p:nvGrpSpPr>
        <p:grpSpPr bwMode="auto">
          <a:xfrm>
            <a:off x="6091238" y="1843088"/>
            <a:ext cx="2824162" cy="3033712"/>
            <a:chOff x="3837" y="1161"/>
            <a:chExt cx="1779" cy="1911"/>
          </a:xfrm>
        </p:grpSpPr>
        <p:graphicFrame>
          <p:nvGraphicFramePr>
            <p:cNvPr id="10244" name="Object 11"/>
            <p:cNvGraphicFramePr>
              <a:graphicFrameLocks noChangeAspect="1"/>
            </p:cNvGraphicFramePr>
            <p:nvPr/>
          </p:nvGraphicFramePr>
          <p:xfrm>
            <a:off x="3978" y="1410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4" name="Photo Editor Photo" r:id="rId11" imgW="2600325" imgH="2638425" progId="">
                    <p:embed/>
                  </p:oleObj>
                </mc:Choice>
                <mc:Fallback>
                  <p:oleObj name="Photo Editor Photo" r:id="rId11" imgW="2600325" imgH="2638425" progId="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410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252" name="Picture 12" descr="Edittex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837" y="2362"/>
              <a:ext cx="763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3" name="Text Box 13"/>
            <p:cNvSpPr txBox="1">
              <a:spLocks noChangeArrowheads="1"/>
            </p:cNvSpPr>
            <p:nvPr/>
          </p:nvSpPr>
          <p:spPr bwMode="auto">
            <a:xfrm>
              <a:off x="4284" y="1161"/>
              <a:ext cx="1033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0" dirty="0">
                  <a:cs typeface="Arial" panose="020B0604020202020204" pitchFamily="34" charset="0"/>
                </a:rPr>
                <a:t>高斯</a:t>
              </a:r>
              <a:r>
                <a:rPr lang="en-US" altLang="zh-CN" b="0" dirty="0">
                  <a:cs typeface="Arial" panose="020B0604020202020204" pitchFamily="34" charset="0"/>
                </a:rPr>
                <a:t>-</a:t>
              </a:r>
              <a:r>
                <a:rPr lang="zh-CN" altLang="en-US" b="0" dirty="0">
                  <a:cs typeface="Arial" panose="020B0604020202020204" pitchFamily="34" charset="0"/>
                </a:rPr>
                <a:t>拉普拉斯</a:t>
              </a:r>
              <a:endParaRPr lang="en-US" b="0" dirty="0">
                <a:cs typeface="Arial" panose="020B0604020202020204" pitchFamily="34" charset="0"/>
              </a:endParaRPr>
            </a:p>
          </p:txBody>
        </p:sp>
      </p:grpSp>
      <p:sp>
        <p:nvSpPr>
          <p:cNvPr id="10249" name="Text Box 14"/>
          <p:cNvSpPr txBox="1">
            <a:spLocks noChangeArrowheads="1"/>
          </p:cNvSpPr>
          <p:nvPr/>
        </p:nvSpPr>
        <p:spPr bwMode="auto">
          <a:xfrm>
            <a:off x="1193339" y="3214688"/>
            <a:ext cx="88357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b="0" dirty="0">
                <a:cs typeface="Arial" panose="020B0604020202020204" pitchFamily="34" charset="0"/>
              </a:rPr>
              <a:t>高斯核</a:t>
            </a:r>
            <a:endParaRPr lang="en-US" b="0" dirty="0">
              <a:cs typeface="Arial" panose="020B0604020202020204" pitchFamily="34" charset="0"/>
            </a:endParaRPr>
          </a:p>
        </p:txBody>
      </p:sp>
      <p:sp>
        <p:nvSpPr>
          <p:cNvPr id="10250" name="Text Box 15"/>
          <p:cNvSpPr txBox="1">
            <a:spLocks noChangeArrowheads="1"/>
          </p:cNvSpPr>
          <p:nvPr/>
        </p:nvSpPr>
        <p:spPr bwMode="auto">
          <a:xfrm>
            <a:off x="3937514" y="3214688"/>
            <a:ext cx="133882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b="0" dirty="0">
                <a:cs typeface="Arial" panose="020B0604020202020204" pitchFamily="34" charset="0"/>
              </a:rPr>
              <a:t>高斯核导数</a:t>
            </a:r>
            <a:endParaRPr lang="en-US" b="0" dirty="0">
              <a:cs typeface="Arial" panose="020B0604020202020204" pitchFamily="34" charset="0"/>
            </a:endParaRPr>
          </a:p>
        </p:txBody>
      </p:sp>
      <p:pic>
        <p:nvPicPr>
          <p:cNvPr id="10251" name="Picture 16" descr="Edittex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224338" y="3649663"/>
            <a:ext cx="11874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sz="3000" dirty="0"/>
              <a:t>检测子特性</a:t>
            </a:r>
            <a:endParaRPr lang="en-US" sz="3000" u="sng" dirty="0"/>
          </a:p>
          <a:p>
            <a:r>
              <a:rPr lang="en-US" altLang="zh-CN" sz="2800" u="sng" dirty="0" err="1"/>
              <a:t>平滑</a:t>
            </a:r>
            <a:endParaRPr lang="en-US" sz="2800" u="sng" dirty="0"/>
          </a:p>
          <a:p>
            <a:pPr lvl="1"/>
            <a:r>
              <a:rPr lang="en-US" altLang="zh-CN" sz="2000" dirty="0" err="1"/>
              <a:t>值为正</a:t>
            </a:r>
            <a:endParaRPr lang="en-US" sz="2000" dirty="0"/>
          </a:p>
          <a:p>
            <a:pPr lvl="1"/>
            <a:r>
              <a:rPr lang="en-US" altLang="zh-CN" sz="2000" dirty="0"/>
              <a:t>和为1</a:t>
            </a:r>
            <a:endParaRPr lang="en-US" sz="2000" dirty="0"/>
          </a:p>
          <a:p>
            <a:pPr lvl="1"/>
            <a:r>
              <a:rPr lang="en-US" altLang="zh-CN" sz="2000" dirty="0" err="1"/>
              <a:t>平滑程度正比于掩膜大小</a:t>
            </a:r>
            <a:endParaRPr lang="en-US" sz="2000" dirty="0"/>
          </a:p>
          <a:p>
            <a:pPr lvl="1"/>
            <a:r>
              <a:rPr lang="en-US" altLang="zh-CN" sz="2000" dirty="0" err="1"/>
              <a:t>减少高频成分</a:t>
            </a:r>
            <a:endParaRPr lang="en-US" sz="2000" dirty="0"/>
          </a:p>
          <a:p>
            <a:pPr eaLnBrk="1" hangingPunct="1">
              <a:buFontTx/>
              <a:buNone/>
            </a:pPr>
            <a:endParaRPr lang="en-US" sz="800" dirty="0"/>
          </a:p>
          <a:p>
            <a:r>
              <a:rPr lang="en-US" altLang="zh-CN" sz="2800" u="sng" dirty="0" err="1"/>
              <a:t>导数</a:t>
            </a:r>
            <a:endParaRPr lang="en-US" sz="2800" u="sng" dirty="0"/>
          </a:p>
          <a:p>
            <a:pPr lvl="1"/>
            <a:r>
              <a:rPr lang="en-US" altLang="zh-CN" sz="2000" dirty="0" err="1"/>
              <a:t>相反符号以便在边缘处获得高响应值</a:t>
            </a:r>
            <a:endParaRPr lang="en-US" altLang="zh-CN" sz="2000" dirty="0"/>
          </a:p>
          <a:p>
            <a:pPr lvl="1"/>
            <a:r>
              <a:rPr lang="en-US" altLang="zh-CN" sz="2000" dirty="0"/>
              <a:t>和为0</a:t>
            </a:r>
            <a:endParaRPr lang="en-US" sz="2000" dirty="0"/>
          </a:p>
          <a:p>
            <a:pPr lvl="1"/>
            <a:r>
              <a:rPr lang="en-US" altLang="zh-CN" sz="2000" dirty="0" err="1"/>
              <a:t>边缘点值大</a:t>
            </a:r>
            <a:endParaRPr lang="en-US" sz="2000" dirty="0"/>
          </a:p>
          <a:p>
            <a:pPr lvl="1" eaLnBrk="1" hangingPunct="1"/>
            <a:endParaRPr lang="en-US" sz="800" dirty="0"/>
          </a:p>
          <a:p>
            <a:r>
              <a:rPr lang="en-US" altLang="zh-CN" sz="2800" u="sng" dirty="0" err="1">
                <a:solidFill>
                  <a:srgbClr val="000000"/>
                </a:solidFill>
              </a:rPr>
              <a:t>模板</a:t>
            </a:r>
            <a:r>
              <a:rPr lang="zh-CN" altLang="en-US" sz="2800" u="sng" dirty="0">
                <a:solidFill>
                  <a:srgbClr val="000000"/>
                </a:solidFill>
              </a:rPr>
              <a:t>匹配</a:t>
            </a:r>
            <a:endParaRPr lang="en-US" sz="2800" u="sng" dirty="0">
              <a:solidFill>
                <a:srgbClr val="000000"/>
              </a:solidFill>
            </a:endParaRPr>
          </a:p>
          <a:p>
            <a:pPr lvl="1">
              <a:buFontTx/>
              <a:buChar char="•"/>
            </a:pPr>
            <a:r>
              <a:rPr lang="en-US" altLang="zh-CN" sz="2000" dirty="0" err="1">
                <a:solidFill>
                  <a:srgbClr val="000000"/>
                </a:solidFill>
              </a:rPr>
              <a:t>在模板相似区域响应值高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buFontTx/>
              <a:buChar char="•"/>
            </a:pPr>
            <a:r>
              <a:rPr lang="en-US" altLang="zh-CN" sz="2000" dirty="0" err="1">
                <a:solidFill>
                  <a:srgbClr val="000000"/>
                </a:solidFill>
              </a:rPr>
              <a:t>相关计算</a:t>
            </a:r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600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lvl="1" eaLnBrk="1" hangingPunct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en-US" dirty="0"/>
              <a:t>Canny</a:t>
            </a:r>
            <a:r>
              <a:rPr lang="zh-CN" altLang="en-US" dirty="0"/>
              <a:t>检测子</a:t>
            </a:r>
            <a:endParaRPr lang="en-US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5"/>
            <a:ext cx="7772400" cy="4114800"/>
          </a:xfrm>
        </p:spPr>
        <p:txBody>
          <a:bodyPr>
            <a:normAutofit/>
          </a:bodyPr>
          <a:lstStyle/>
          <a:p>
            <a:pPr marL="533400" indent="-533400"/>
            <a:r>
              <a:rPr lang="zh-CN" altLang="en-US" sz="2400" dirty="0"/>
              <a:t>使用高斯检测子计算</a:t>
            </a:r>
            <a:endParaRPr lang="en-US" altLang="zh-CN" sz="2400" dirty="0"/>
          </a:p>
          <a:p>
            <a:pPr marL="533400" indent="-533400"/>
            <a:r>
              <a:rPr lang="zh-CN" altLang="en-US" sz="2400" dirty="0"/>
              <a:t>确定梯度幅值和方向</a:t>
            </a:r>
            <a:endParaRPr lang="en-US" sz="2400" dirty="0"/>
          </a:p>
          <a:p>
            <a:pPr marL="533400" indent="-533400"/>
            <a:r>
              <a:rPr lang="zh-CN" altLang="en-US" sz="2400" dirty="0"/>
              <a:t>非最大化抑制：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b="1" dirty="0"/>
              <a:t>        </a:t>
            </a:r>
            <a:r>
              <a:rPr lang="zh-CN" altLang="en-US" sz="2400" dirty="0"/>
              <a:t>多像素宽度窄带边缘细化为单像素宽度</a:t>
            </a:r>
            <a:endParaRPr lang="en-US" sz="2400" dirty="0"/>
          </a:p>
          <a:p>
            <a:pPr marL="533400" indent="-533400"/>
            <a:r>
              <a:rPr lang="zh-CN" altLang="en-US" sz="2400" dirty="0"/>
              <a:t>边缘阈值和连接</a:t>
            </a:r>
            <a:r>
              <a:rPr lang="en-US" sz="2400" dirty="0"/>
              <a:t> (</a:t>
            </a:r>
            <a:r>
              <a:rPr lang="zh-CN" altLang="en-US" sz="2400" b="1" dirty="0"/>
              <a:t>滞后法</a:t>
            </a:r>
            <a:r>
              <a:rPr lang="en-US" sz="2400" dirty="0"/>
              <a:t>):</a:t>
            </a:r>
            <a:endParaRPr lang="en-US" sz="2400" dirty="0"/>
          </a:p>
          <a:p>
            <a:pPr marL="838200" lvl="1" indent="-381000"/>
            <a:r>
              <a:rPr lang="zh-CN" altLang="en-US" sz="2400" dirty="0"/>
              <a:t>定义双阈值：低和高</a:t>
            </a:r>
            <a:endParaRPr lang="en-US" sz="2400" dirty="0"/>
          </a:p>
          <a:p>
            <a:pPr marL="838200" lvl="1" indent="-381000"/>
            <a:r>
              <a:rPr lang="zh-CN" altLang="en-US" sz="2400" dirty="0"/>
              <a:t>高阈值确定边缘起始，低阈值进行边缘连接</a:t>
            </a:r>
            <a:endParaRPr lang="en-US" sz="2400" dirty="0"/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0">
                <a:cs typeface="Arial" panose="020B0604020202020204" pitchFamily="34" charset="0"/>
              </a:rPr>
              <a:t>Source: D. Lowe, L. Fei-Fei</a:t>
            </a:r>
            <a:endParaRPr lang="en-US" sz="1400" b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性能评估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混淆矩阵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4"/>
              <p:cNvGraphicFramePr>
                <a:graphicFrameLocks noGrp="1"/>
              </p:cNvGraphicFramePr>
              <p:nvPr/>
            </p:nvGraphicFramePr>
            <p:xfrm>
              <a:off x="838200" y="2552837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/>
                    <a:gridCol w="2337544"/>
                    <a:gridCol w="2337544"/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PGothic" panose="020B0600070205080204" charset="-128"/>
                                    <a:cs typeface="MS PGothic" panose="020B0600070205080204" charset="-128"/>
                                  </a:rPr>
                                  <m:t>𝑡𝑝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MS PGothic" panose="020B0600070205080204" charset="-128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PGothic" panose="020B0600070205080204" charset="-128"/>
                                    <a:cs typeface="MS PGothic" panose="020B0600070205080204" charset="-128"/>
                                  </a:rPr>
                                  <m:t>𝑓𝑝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MS PGothic" panose="020B0600070205080204" charset="-128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PGothic" panose="020B0600070205080204" charset="-128"/>
                                    <a:cs typeface="MS PGothic" panose="020B0600070205080204" charset="-128"/>
                                  </a:rPr>
                                  <m:t>𝑓𝑛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MS PGothic" panose="020B0600070205080204" charset="-128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PGothic" panose="020B0600070205080204" charset="-128"/>
                                    <a:cs typeface="MS PGothic" panose="020B0600070205080204" charset="-128"/>
                                  </a:rPr>
                                  <m:t>𝑡𝑛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MS PGothic" panose="020B0600070205080204" charset="-128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4"/>
              <p:cNvGraphicFramePr>
                <a:graphicFrameLocks noGrp="1"/>
              </p:cNvGraphicFramePr>
              <p:nvPr/>
            </p:nvGraphicFramePr>
            <p:xfrm>
              <a:off x="838200" y="2552837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/>
                    <a:gridCol w="2337544"/>
                    <a:gridCol w="2337544"/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58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"/>
                        </a:blipFill>
                      </a:tcPr>
                    </a:tc>
                  </a:tr>
                  <a:tr h="558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性能评估</a:t>
            </a:r>
            <a:endParaRPr lang="en-US" dirty="0">
              <a:latin typeface="楷体" panose="02010609060101010101" pitchFamily="49" charset="-122"/>
              <a:cs typeface="MS PGothic" panose="020B0600070205080204" charset="-128"/>
            </a:endParaRP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456113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cs typeface="MS PGothic" panose="020B0600070205080204" charset="-128"/>
              </a:rPr>
              <a:t>精确率：</a:t>
            </a:r>
            <a:r>
              <a:rPr lang="zh-CN" altLang="en-US" dirty="0">
                <a:latin typeface="楷体" panose="02010609060101010101" pitchFamily="49" charset="-122"/>
                <a:cs typeface="MS PGothic" panose="020B0600070205080204" charset="-128"/>
              </a:rPr>
              <a:t>检测结果正向中正确像素的比率</a:t>
            </a:r>
            <a:br>
              <a:rPr lang="en-US" dirty="0">
                <a:ea typeface="MS PGothic" panose="020B0600070205080204" charset="-128"/>
                <a:cs typeface="MS PGothic" panose="020B0600070205080204" charset="-128"/>
              </a:rPr>
            </a:br>
            <a:endParaRPr lang="en-US" dirty="0">
              <a:ea typeface="MS PGothic" panose="020B0600070205080204" charset="-128"/>
              <a:cs typeface="MS PGothic" panose="020B0600070205080204" charset="-128"/>
            </a:endParaRPr>
          </a:p>
          <a:p>
            <a:pPr eaLnBrk="1" hangingPunct="1"/>
            <a:endParaRPr lang="en-US" dirty="0">
              <a:ea typeface="MS PGothic" panose="020B0600070205080204" charset="-128"/>
              <a:cs typeface="MS PGothic" panose="020B0600070205080204" charset="-128"/>
            </a:endParaRPr>
          </a:p>
          <a:p>
            <a:pPr eaLnBrk="1" hangingPunct="1"/>
            <a:r>
              <a:rPr lang="zh-CN" altLang="en-US" b="1" dirty="0">
                <a:latin typeface="楷体" panose="02010609060101010101" pitchFamily="49" charset="-122"/>
                <a:cs typeface="MS PGothic" panose="020B0600070205080204" charset="-128"/>
              </a:rPr>
              <a:t>召回率：</a:t>
            </a:r>
            <a:r>
              <a:rPr lang="zh-CN" altLang="en-US" dirty="0">
                <a:latin typeface="楷体" panose="02010609060101010101" pitchFamily="49" charset="-122"/>
                <a:cs typeface="MS PGothic" panose="020B0600070205080204" charset="-128"/>
              </a:rPr>
              <a:t>标签为边缘像素中被正确检测的比率</a:t>
            </a:r>
            <a:endParaRPr lang="en-US" dirty="0">
              <a:ea typeface="MS PGothic" panose="020B0600070205080204" charset="-128"/>
              <a:cs typeface="MS PGothic" panose="020B0600070205080204" charset="-128"/>
            </a:endParaRPr>
          </a:p>
          <a:p>
            <a:pPr eaLnBrk="1" hangingPunct="1"/>
            <a:endParaRPr lang="en-US" dirty="0">
              <a:ea typeface="MS PGothic" panose="020B0600070205080204" charset="-128"/>
              <a:cs typeface="MS PGothic" panose="020B060007020508020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02207" y="2204864"/>
                <a:ext cx="3384376" cy="94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07" y="2204864"/>
                <a:ext cx="3384376" cy="946093"/>
              </a:xfrm>
              <a:prstGeom prst="rect">
                <a:avLst/>
              </a:prstGeom>
              <a:blipFill rotWithShape="1">
                <a:blip r:embed="rId1"/>
                <a:stretch>
                  <a:fillRect t="-15" r="1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435104" y="3972977"/>
                <a:ext cx="3384376" cy="94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04" y="3972977"/>
                <a:ext cx="3384376" cy="946093"/>
              </a:xfrm>
              <a:prstGeom prst="rect">
                <a:avLst/>
              </a:prstGeom>
              <a:blipFill rotWithShape="1">
                <a:blip r:embed="rId2"/>
                <a:stretch>
                  <a:fillRect l="-15" t="-44" r="10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Group 4"/>
              <p:cNvGraphicFramePr>
                <a:graphicFrameLocks noGrp="1"/>
              </p:cNvGraphicFramePr>
              <p:nvPr/>
            </p:nvGraphicFramePr>
            <p:xfrm>
              <a:off x="899592" y="5010351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/>
                    <a:gridCol w="2337544"/>
                    <a:gridCol w="2337544"/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PGothic" panose="020B0600070205080204" charset="-128"/>
                                    <a:cs typeface="MS PGothic" panose="020B0600070205080204" charset="-128"/>
                                  </a:rPr>
                                  <m:t>𝑡𝑝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MS PGothic" panose="020B0600070205080204" charset="-128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PGothic" panose="020B0600070205080204" charset="-128"/>
                                    <a:cs typeface="MS PGothic" panose="020B0600070205080204" charset="-128"/>
                                  </a:rPr>
                                  <m:t>𝑓𝑝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MS PGothic" panose="020B0600070205080204" charset="-128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PGothic" panose="020B0600070205080204" charset="-128"/>
                                    <a:cs typeface="MS PGothic" panose="020B0600070205080204" charset="-128"/>
                                  </a:rPr>
                                  <m:t>𝑓𝑛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MS PGothic" panose="020B0600070205080204" charset="-128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PGothic" panose="020B0600070205080204" charset="-128"/>
                                    <a:cs typeface="MS PGothic" panose="020B0600070205080204" charset="-128"/>
                                  </a:rPr>
                                  <m:t>𝑡𝑛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MS PGothic" panose="020B0600070205080204" charset="-128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Group 4"/>
              <p:cNvGraphicFramePr>
                <a:graphicFrameLocks noGrp="1"/>
              </p:cNvGraphicFramePr>
              <p:nvPr/>
            </p:nvGraphicFramePr>
            <p:xfrm>
              <a:off x="899592" y="5010351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/>
                    <a:gridCol w="2337544"/>
                    <a:gridCol w="2337544"/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58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558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MS PGothic" panose="020B0600070205080204" charset="-128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MS PGothic" panose="020B0600070205080204" charset="-128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第四章</a:t>
            </a:r>
            <a:r>
              <a:rPr kumimoji="1" lang="en-US" altLang="zh-CN" dirty="0"/>
              <a:t>-</a:t>
            </a:r>
            <a:r>
              <a:rPr kumimoji="1" lang="zh-CN" altLang="en-US" dirty="0"/>
              <a:t>多尺度空间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高斯金字塔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高斯金字塔构建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367871"/>
            <a:ext cx="7070105" cy="39081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第五章</a:t>
            </a:r>
            <a:r>
              <a:rPr kumimoji="1" lang="en-US" altLang="zh-CN" dirty="0"/>
              <a:t>-</a:t>
            </a:r>
            <a:r>
              <a:rPr kumimoji="1" lang="zh-CN" altLang="en-US" dirty="0"/>
              <a:t>局部特征提取</a:t>
            </a:r>
            <a:endParaRPr lang="zh-CN" altLang="en-US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7848600" cy="499715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Harris</a:t>
            </a:r>
            <a:r>
              <a:rPr lang="zh-CN" altLang="en-US" sz="2400" dirty="0"/>
              <a:t>角点检测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角点的定义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Harris</a:t>
            </a:r>
            <a:r>
              <a:rPr lang="zh-CN" altLang="en-US" sz="2000" dirty="0"/>
              <a:t>角点检测子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Harris</a:t>
            </a:r>
            <a:r>
              <a:rPr lang="zh-CN" altLang="en-US" sz="2000" dirty="0"/>
              <a:t>角点的不变特性</a:t>
            </a:r>
            <a:endParaRPr lang="en-US" altLang="zh-CN" sz="2000" dirty="0"/>
          </a:p>
          <a:p>
            <a:r>
              <a:rPr lang="zh-CN" altLang="en-US" sz="2400" dirty="0"/>
              <a:t>局部区域描述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方向直方图描述子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旋转不变性</a:t>
            </a:r>
            <a:endParaRPr lang="en-US" altLang="zh-CN" sz="2000" dirty="0"/>
          </a:p>
          <a:p>
            <a:r>
              <a:rPr lang="zh-CN" altLang="en-US" sz="2400" dirty="0"/>
              <a:t>特征匹配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SSD</a:t>
            </a:r>
            <a:r>
              <a:rPr lang="zh-CN" altLang="en-US" sz="2000" dirty="0"/>
              <a:t>距离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比值</a:t>
            </a:r>
            <a:r>
              <a:rPr lang="en-US" altLang="zh-CN" sz="2000" dirty="0"/>
              <a:t>SSD</a:t>
            </a:r>
            <a:r>
              <a:rPr lang="zh-CN" altLang="en-US" sz="2000" dirty="0"/>
              <a:t>距离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参数变换</a:t>
            </a:r>
            <a:endParaRPr lang="en-US" altLang="zh-CN" sz="2000" dirty="0"/>
          </a:p>
          <a:p>
            <a:r>
              <a:rPr lang="en-US" altLang="zh-CN" sz="2400" dirty="0"/>
              <a:t>SIFT</a:t>
            </a:r>
            <a:r>
              <a:rPr lang="zh-CN" altLang="en-US" sz="2400" dirty="0"/>
              <a:t>算法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SIFT</a:t>
            </a:r>
            <a:r>
              <a:rPr lang="zh-CN" altLang="en-US" sz="2000" dirty="0"/>
              <a:t>算法流程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SIFT</a:t>
            </a:r>
            <a:r>
              <a:rPr lang="zh-CN" altLang="en-US" sz="2000" dirty="0"/>
              <a:t>算法特性</a:t>
            </a:r>
            <a:endParaRPr lang="zh-CN" altLang="zh-CN" sz="2000" dirty="0"/>
          </a:p>
          <a:p>
            <a:pPr lvl="1" eaLnBrk="1" hangingPunct="1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158724" name="内容占位符 1"/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038600" cy="4997152"/>
          </a:xfrm>
        </p:spPr>
        <p:txBody>
          <a:bodyPr>
            <a:normAutofit lnSpcReduction="10000"/>
          </a:bodyPr>
          <a:lstStyle/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zh-CN" sz="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652" y="1442138"/>
            <a:ext cx="7467600" cy="14217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通过一个小的邻域窗很容易识别这种点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窗口沿着任意方向移动窗口强度都会发生很大的改变</a:t>
            </a:r>
            <a:endParaRPr lang="ru-RU" sz="2800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3429000" y="2895600"/>
            <a:ext cx="2438400" cy="3517901"/>
            <a:chOff x="2160" y="1824"/>
            <a:chExt cx="1536" cy="2216"/>
          </a:xfrm>
        </p:grpSpPr>
        <p:pic>
          <p:nvPicPr>
            <p:cNvPr id="82966" name="Picture 5" descr="corner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67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7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“edge”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</a:b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沿着边缘方向移动没有变化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82968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9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9"/>
          <p:cNvGrpSpPr/>
          <p:nvPr/>
        </p:nvGrpSpPr>
        <p:grpSpPr bwMode="auto">
          <a:xfrm>
            <a:off x="6019800" y="2895600"/>
            <a:ext cx="2667000" cy="3517901"/>
            <a:chOff x="3792" y="1824"/>
            <a:chExt cx="1680" cy="2216"/>
          </a:xfrm>
        </p:grpSpPr>
        <p:pic>
          <p:nvPicPr>
            <p:cNvPr id="82959" name="Picture 10" descr="corner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60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7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“corner”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</a:b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沿着任何方向移动都有显著变化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82961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2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3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4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5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7"/>
          <p:cNvGrpSpPr/>
          <p:nvPr/>
        </p:nvGrpSpPr>
        <p:grpSpPr bwMode="auto">
          <a:xfrm>
            <a:off x="762000" y="2895600"/>
            <a:ext cx="2362200" cy="3517901"/>
            <a:chOff x="480" y="1824"/>
            <a:chExt cx="1488" cy="2216"/>
          </a:xfrm>
        </p:grpSpPr>
        <p:pic>
          <p:nvPicPr>
            <p:cNvPr id="82952" name="Picture 18" descr="corner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53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“flat”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区域：</a:t>
              </a:r>
              <a:b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</a:b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在所有方向移动没有变化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82954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5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6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7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8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2951" name="Text Box 25"/>
          <p:cNvSpPr txBox="1">
            <a:spLocks noChangeArrowheads="1"/>
          </p:cNvSpPr>
          <p:nvPr/>
        </p:nvSpPr>
        <p:spPr bwMode="auto">
          <a:xfrm>
            <a:off x="47625" y="6553200"/>
            <a:ext cx="14763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panose="020B0604020202020204" pitchFamily="34" charset="0"/>
              </a:rPr>
              <a:t>Source: A. Efros</a:t>
            </a:r>
            <a:endParaRPr 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什么是计算机视觉</a:t>
            </a:r>
            <a:r>
              <a:rPr lang="en-US" altLang="zh-CN" dirty="0"/>
              <a:t>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百度百科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计算机视觉是一门研究如何使机器“看”的科学，更进一步的说，就是指用摄影机和电脑代替人眼对目标进行识别、跟踪和测量等机器视觉，并进一步做图形处理，使电脑处理成为更适合人眼观察或传送给仪器检测的图像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作为一个科学学科，计算机视觉研究相关的理论和技术，试图建立能够从图像或者多维数据中获取‘信息’的人工智能系统。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2286000" y="1524000"/>
            <a:ext cx="4038600" cy="1295400"/>
          </a:xfrm>
          <a:prstGeom prst="rect">
            <a:avLst/>
          </a:prstGeom>
          <a:solidFill>
            <a:srgbClr val="62D862"/>
          </a:solidFill>
          <a:ln w="9525">
            <a:noFill/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ru-RU" dirty="0"/>
          </a:p>
        </p:txBody>
      </p:sp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304800" y="1101081"/>
            <a:ext cx="85344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能量可以近似为：</a:t>
            </a:r>
            <a:endParaRPr lang="ru-RU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286000" y="3505200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1" name="Equation" r:id="rId1" imgW="42367200" imgH="12192000" progId="">
                  <p:embed/>
                </p:oleObj>
              </mc:Choice>
              <mc:Fallback>
                <p:oleObj name="Equation" r:id="rId1" imgW="42367200" imgH="121920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505200"/>
                        <a:ext cx="4422775" cy="12700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230187" y="3018400"/>
            <a:ext cx="85344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  <a:cs typeface="Times New Roman" panose="02020603050405020304" pitchFamily="18" charset="0"/>
              </a:rPr>
              <a:t>M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是一个从图像梯度计算的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2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2 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矩阵：</a:t>
            </a:r>
            <a:endParaRPr lang="ru-RU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3075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2286000" y="1560513"/>
          <a:ext cx="40386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2" name="Equation" r:id="rId3" imgW="36880800" imgH="10972800" progId="Equation.3">
                  <p:embed/>
                </p:oleObj>
              </mc:Choice>
              <mc:Fallback>
                <p:oleObj name="Equation" r:id="rId3" imgW="36880800" imgH="10972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560513"/>
                        <a:ext cx="4038600" cy="1201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/>
          <p:nvPr/>
        </p:nvGrpSpPr>
        <p:grpSpPr bwMode="auto">
          <a:xfrm>
            <a:off x="2133600" y="5943600"/>
            <a:ext cx="5562600" cy="685800"/>
            <a:chOff x="528" y="3696"/>
            <a:chExt cx="3504" cy="432"/>
          </a:xfrm>
        </p:grpSpPr>
        <p:pic>
          <p:nvPicPr>
            <p:cNvPr id="3085" name="Picture 9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/>
            <a:srcRect r="25143" b="230"/>
            <a:stretch>
              <a:fillRect/>
            </a:stretch>
          </p:blipFill>
          <p:spPr bwMode="auto">
            <a:xfrm>
              <a:off x="528" y="3696"/>
              <a:ext cx="3504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6" name="Rectangle 10"/>
            <p:cNvSpPr>
              <a:spLocks noChangeArrowheads="1"/>
            </p:cNvSpPr>
            <p:nvPr/>
          </p:nvSpPr>
          <p:spPr bwMode="auto">
            <a:xfrm>
              <a:off x="528" y="3696"/>
              <a:ext cx="432" cy="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M</a:t>
              </a:r>
              <a:endParaRPr 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286000" y="5177135"/>
            <a:ext cx="213360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000000"/>
                </a:solidFill>
              </a:rPr>
              <a:t>在</a:t>
            </a:r>
            <a:r>
              <a:rPr lang="zh-CN" altLang="en-US" dirty="0">
                <a:solidFill>
                  <a:srgbClr val="000000"/>
                </a:solidFill>
              </a:rPr>
              <a:t>角点的窗口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000000"/>
                </a:solidFill>
              </a:rPr>
              <a:t>区域中求和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rot="5400000" flipH="1" flipV="1">
            <a:off x="3048001" y="4875212"/>
            <a:ext cx="4572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162800" y="3856038"/>
            <a:ext cx="160020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</a:rPr>
              <a:t>x </a:t>
            </a:r>
            <a:r>
              <a:rPr lang="en-US" altLang="zh-CN" dirty="0" err="1">
                <a:solidFill>
                  <a:srgbClr val="000000"/>
                </a:solidFill>
              </a:rPr>
              <a:t>方向梯度乘以</a:t>
            </a:r>
            <a:r>
              <a:rPr lang="en-US" altLang="zh-CN" dirty="0">
                <a:solidFill>
                  <a:srgbClr val="000000"/>
                </a:solidFill>
              </a:rPr>
              <a:t> y </a:t>
            </a:r>
            <a:r>
              <a:rPr lang="en-US" altLang="zh-CN" dirty="0" err="1">
                <a:solidFill>
                  <a:srgbClr val="000000"/>
                </a:solidFill>
              </a:rPr>
              <a:t>方向梯度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6553200" y="3886200"/>
            <a:ext cx="533400" cy="152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r>
              <a:rPr lang="en-US" altLang="zh-CN" dirty="0"/>
              <a:t>— </a:t>
            </a:r>
            <a:r>
              <a:rPr lang="zh-CN" altLang="en-US" dirty="0"/>
              <a:t>角点响应函数</a:t>
            </a:r>
            <a:endParaRPr lang="en-US" dirty="0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3" name="Freeform 4"/>
          <p:cNvSpPr/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1920 h 2480"/>
              <a:gd name="T2" fmla="*/ 672 w 2448"/>
              <a:gd name="T3" fmla="*/ 0 h 2480"/>
              <a:gd name="T4" fmla="*/ 2448 w 2448"/>
              <a:gd name="T5" fmla="*/ 0 h 2480"/>
              <a:gd name="T6" fmla="*/ 2448 w 2448"/>
              <a:gd name="T7" fmla="*/ 1872 h 2480"/>
              <a:gd name="T8" fmla="*/ 555 w 2448"/>
              <a:gd name="T9" fmla="*/ 2480 h 2480"/>
              <a:gd name="T10" fmla="*/ 0 w 2448"/>
              <a:gd name="T11" fmla="*/ 1920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4" name="AutoShape 5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5562600" y="2362200"/>
            <a:ext cx="26670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&gt; 0</a:t>
            </a:r>
            <a:endParaRPr lang="ru-RU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76" name="Rectangle 7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&lt; 0</a:t>
            </a:r>
            <a:endParaRPr lang="ru-RU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77" name="Rectangle 8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&lt; 0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78" name="Rectangle 9"/>
          <p:cNvSpPr>
            <a:spLocks noChangeArrowheads="1"/>
          </p:cNvSpPr>
          <p:nvPr/>
        </p:nvSpPr>
        <p:spPr bwMode="auto">
          <a:xfrm>
            <a:off x="3962400" y="5181600"/>
            <a:ext cx="1219200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区域</a:t>
            </a:r>
            <a:endParaRPr lang="ru-RU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79" name="Oval 10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0" name="Oval 11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1" name="Oval 12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2" name="Oval 13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3" name="Rectangle 14"/>
          <p:cNvSpPr>
            <a:spLocks noChangeArrowheads="1"/>
          </p:cNvSpPr>
          <p:nvPr/>
        </p:nvSpPr>
        <p:spPr bwMode="auto">
          <a:xfrm>
            <a:off x="4899025" y="4714875"/>
            <a:ext cx="92685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|R|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小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7184" name="Line 15"/>
          <p:cNvSpPr>
            <a:spLocks noChangeShapeType="1"/>
          </p:cNvSpPr>
          <p:nvPr/>
        </p:nvSpPr>
        <p:spPr bwMode="auto">
          <a:xfrm flipH="1">
            <a:off x="5029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170" name="Object 16"/>
          <p:cNvGraphicFramePr>
            <a:graphicFrameLocks noChangeAspect="1"/>
          </p:cNvGraphicFramePr>
          <p:nvPr/>
        </p:nvGraphicFramePr>
        <p:xfrm>
          <a:off x="979766" y="1130987"/>
          <a:ext cx="7123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Equation" r:id="rId1" imgW="68275200" imgH="5486400" progId="Equation.3">
                  <p:embed/>
                </p:oleObj>
              </mc:Choice>
              <mc:Fallback>
                <p:oleObj name="Equation" r:id="rId1" imgW="68275200" imgH="5486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766" y="1130987"/>
                        <a:ext cx="7123113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1006475" y="1828800"/>
            <a:ext cx="219739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i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α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: 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常量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(0.04 to 0.06)</a:t>
            </a:r>
            <a:endParaRPr lang="el-GR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ru-RU"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01763"/>
            <a:ext cx="8229600" cy="45259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CN" altLang="en-US" dirty="0"/>
              <a:t>算法步骤：</a:t>
            </a:r>
            <a:endParaRPr lang="en-US" dirty="0"/>
          </a:p>
          <a:p>
            <a:pPr lvl="1"/>
            <a:r>
              <a:rPr lang="zh-CN" altLang="en-US" dirty="0"/>
              <a:t>计算边缘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设定窗口及权重，计算矩阵</a:t>
            </a:r>
            <a:r>
              <a:rPr lang="en-US" altLang="zh-CN" i="1" dirty="0"/>
              <a:t>M</a:t>
            </a:r>
            <a:r>
              <a:rPr lang="zh-CN" altLang="en-US" dirty="0"/>
              <a:t>得到整个图像的响应值</a:t>
            </a:r>
            <a:r>
              <a:rPr lang="en-US" altLang="zh-CN" i="1" dirty="0"/>
              <a:t>R</a:t>
            </a:r>
            <a:endParaRPr lang="en-US" dirty="0"/>
          </a:p>
          <a:p>
            <a:pPr marL="457200" lvl="1" indent="0" eaLnBrk="1" hangingPunct="1">
              <a:buNone/>
            </a:pPr>
            <a:endParaRPr lang="en-US" altLang="zh-CN" dirty="0"/>
          </a:p>
          <a:p>
            <a:pPr lvl="1" eaLnBrk="1" hangingPunct="1"/>
            <a:r>
              <a:rPr lang="zh-CN" altLang="en-US" dirty="0"/>
              <a:t>找出具有较大</a:t>
            </a:r>
            <a:r>
              <a:rPr lang="zh-CN" altLang="en-US"/>
              <a:t>响应值的点</a:t>
            </a:r>
            <a:r>
              <a:rPr lang="en-US" dirty="0"/>
              <a:t> (</a:t>
            </a:r>
            <a:r>
              <a:rPr lang="en-US" i="1" dirty="0"/>
              <a:t>R </a:t>
            </a:r>
            <a:r>
              <a:rPr lang="en-US" dirty="0"/>
              <a:t>&gt; threshold)</a:t>
            </a:r>
            <a:endParaRPr lang="en-US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确定</a:t>
            </a:r>
            <a:r>
              <a:rPr lang="en-US" altLang="zh-CN" i="1" dirty="0"/>
              <a:t>R</a:t>
            </a:r>
            <a:r>
              <a:rPr lang="zh-CN" altLang="en-US" dirty="0"/>
              <a:t>局部极值</a:t>
            </a:r>
            <a:endParaRPr lang="ru-RU" i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高斯金字塔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514600"/>
            <a:ext cx="4191000" cy="3378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DoG</a:t>
            </a:r>
            <a:r>
              <a:rPr kumimoji="1" lang="zh-CN" altLang="en-US" dirty="0"/>
              <a:t>算子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2165752"/>
            <a:ext cx="5670344" cy="408264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DoG</a:t>
            </a:r>
            <a:r>
              <a:rPr kumimoji="1" lang="zh-CN" altLang="en-US" dirty="0"/>
              <a:t>尺度空间极值点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738" y="2286000"/>
            <a:ext cx="4126523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kumimoji="1" lang="zh-CN" altLang="en-US" dirty="0"/>
              <a:t>极值点筛选</a:t>
            </a:r>
            <a:endParaRPr kumimoji="1" lang="zh-CN" alt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19200" y="1981200"/>
          <a:ext cx="6002338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Bitmap Image" r:id="rId1" imgW="6000750" imgH="4486275" progId="PBrush">
                  <p:embed/>
                </p:oleObj>
              </mc:Choice>
              <mc:Fallback>
                <p:oleObj name="Bitmap Image" r:id="rId1" imgW="6000750" imgH="4486275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002338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特征点尺度</a:t>
            </a:r>
            <a:endParaRPr kumimoji="1" lang="en-US" altLang="zh-CN" dirty="0"/>
          </a:p>
          <a:p>
            <a:r>
              <a:rPr kumimoji="1" lang="zh-CN" altLang="en-US" dirty="0"/>
              <a:t>特征点主方向</a:t>
            </a:r>
            <a:endParaRPr kumimoji="1" lang="zh-CN" altLang="en-US" dirty="0"/>
          </a:p>
        </p:txBody>
      </p:sp>
      <p:grpSp>
        <p:nvGrpSpPr>
          <p:cNvPr id="4" name="Group 5"/>
          <p:cNvGrpSpPr/>
          <p:nvPr/>
        </p:nvGrpSpPr>
        <p:grpSpPr bwMode="auto">
          <a:xfrm>
            <a:off x="1143000" y="3048000"/>
            <a:ext cx="5275263" cy="2057400"/>
            <a:chOff x="1381" y="2880"/>
            <a:chExt cx="3323" cy="1296"/>
          </a:xfrm>
        </p:grpSpPr>
        <p:grpSp>
          <p:nvGrpSpPr>
            <p:cNvPr id="5" name="Group 6"/>
            <p:cNvGrpSpPr/>
            <p:nvPr/>
          </p:nvGrpSpPr>
          <p:grpSpPr bwMode="auto">
            <a:xfrm>
              <a:off x="1381" y="2880"/>
              <a:ext cx="3323" cy="1296"/>
              <a:chOff x="1056" y="2544"/>
              <a:chExt cx="4094" cy="1632"/>
            </a:xfrm>
          </p:grpSpPr>
          <p:pic>
            <p:nvPicPr>
              <p:cNvPr id="7" name="Picture 7" descr="descrip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 r="56557" b="8105"/>
              <a:stretch>
                <a:fillRect/>
              </a:stretch>
            </p:blipFill>
            <p:spPr bwMode="auto">
              <a:xfrm>
                <a:off x="1056" y="2544"/>
                <a:ext cx="1505" cy="1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8"/>
              <p:cNvGrpSpPr/>
              <p:nvPr/>
            </p:nvGrpSpPr>
            <p:grpSpPr bwMode="auto">
              <a:xfrm>
                <a:off x="2725" y="2782"/>
                <a:ext cx="2425" cy="1394"/>
                <a:chOff x="2725" y="2782"/>
                <a:chExt cx="2425" cy="1394"/>
              </a:xfrm>
            </p:grpSpPr>
            <p:grpSp>
              <p:nvGrpSpPr>
                <p:cNvPr id="9" name="Group 9"/>
                <p:cNvGrpSpPr/>
                <p:nvPr/>
              </p:nvGrpSpPr>
              <p:grpSpPr bwMode="auto">
                <a:xfrm>
                  <a:off x="3455" y="2782"/>
                  <a:ext cx="1695" cy="1394"/>
                  <a:chOff x="4080" y="3573"/>
                  <a:chExt cx="1075" cy="699"/>
                </a:xfrm>
              </p:grpSpPr>
              <p:sp>
                <p:nvSpPr>
                  <p:cNvPr id="11" name="Freeform 10"/>
                  <p:cNvSpPr/>
                  <p:nvPr/>
                </p:nvSpPr>
                <p:spPr bwMode="auto">
                  <a:xfrm>
                    <a:off x="4129" y="3573"/>
                    <a:ext cx="958" cy="11"/>
                  </a:xfrm>
                  <a:custGeom>
                    <a:avLst/>
                    <a:gdLst>
                      <a:gd name="T0" fmla="*/ 8621 w 8621"/>
                      <a:gd name="T1" fmla="*/ 51 h 101"/>
                      <a:gd name="T2" fmla="*/ 8576 w 8621"/>
                      <a:gd name="T3" fmla="*/ 0 h 101"/>
                      <a:gd name="T4" fmla="*/ 0 w 8621"/>
                      <a:gd name="T5" fmla="*/ 0 h 101"/>
                      <a:gd name="T6" fmla="*/ 0 w 8621"/>
                      <a:gd name="T7" fmla="*/ 101 h 101"/>
                      <a:gd name="T8" fmla="*/ 8576 w 8621"/>
                      <a:gd name="T9" fmla="*/ 101 h 101"/>
                      <a:gd name="T10" fmla="*/ 8530 w 8621"/>
                      <a:gd name="T11" fmla="*/ 51 h 101"/>
                      <a:gd name="T12" fmla="*/ 8621 w 8621"/>
                      <a:gd name="T13" fmla="*/ 51 h 101"/>
                      <a:gd name="T14" fmla="*/ 8621 w 8621"/>
                      <a:gd name="T15" fmla="*/ 0 h 101"/>
                      <a:gd name="T16" fmla="*/ 8576 w 8621"/>
                      <a:gd name="T17" fmla="*/ 0 h 101"/>
                      <a:gd name="T18" fmla="*/ 8621 w 8621"/>
                      <a:gd name="T19" fmla="*/ 51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1"/>
                      <a:gd name="T31" fmla="*/ 0 h 101"/>
                      <a:gd name="T32" fmla="*/ 8621 w 8621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1" h="101">
                        <a:moveTo>
                          <a:pt x="8621" y="51"/>
                        </a:moveTo>
                        <a:lnTo>
                          <a:pt x="8576" y="0"/>
                        </a:lnTo>
                        <a:lnTo>
                          <a:pt x="0" y="0"/>
                        </a:lnTo>
                        <a:lnTo>
                          <a:pt x="0" y="101"/>
                        </a:lnTo>
                        <a:lnTo>
                          <a:pt x="8576" y="101"/>
                        </a:lnTo>
                        <a:lnTo>
                          <a:pt x="8530" y="51"/>
                        </a:lnTo>
                        <a:lnTo>
                          <a:pt x="8621" y="51"/>
                        </a:lnTo>
                        <a:lnTo>
                          <a:pt x="8621" y="0"/>
                        </a:lnTo>
                        <a:lnTo>
                          <a:pt x="8576" y="0"/>
                        </a:lnTo>
                        <a:lnTo>
                          <a:pt x="8621" y="5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2" name="Freeform 11"/>
                  <p:cNvSpPr/>
                  <p:nvPr/>
                </p:nvSpPr>
                <p:spPr bwMode="auto">
                  <a:xfrm>
                    <a:off x="5076" y="3579"/>
                    <a:ext cx="11" cy="545"/>
                  </a:xfrm>
                  <a:custGeom>
                    <a:avLst/>
                    <a:gdLst>
                      <a:gd name="T0" fmla="*/ 46 w 91"/>
                      <a:gd name="T1" fmla="*/ 5457 h 5457"/>
                      <a:gd name="T2" fmla="*/ 91 w 91"/>
                      <a:gd name="T3" fmla="*/ 5407 h 5457"/>
                      <a:gd name="T4" fmla="*/ 91 w 91"/>
                      <a:gd name="T5" fmla="*/ 0 h 5457"/>
                      <a:gd name="T6" fmla="*/ 0 w 91"/>
                      <a:gd name="T7" fmla="*/ 0 h 5457"/>
                      <a:gd name="T8" fmla="*/ 0 w 91"/>
                      <a:gd name="T9" fmla="*/ 5407 h 5457"/>
                      <a:gd name="T10" fmla="*/ 46 w 91"/>
                      <a:gd name="T11" fmla="*/ 5357 h 5457"/>
                      <a:gd name="T12" fmla="*/ 46 w 91"/>
                      <a:gd name="T13" fmla="*/ 5457 h 5457"/>
                      <a:gd name="T14" fmla="*/ 91 w 91"/>
                      <a:gd name="T15" fmla="*/ 5457 h 5457"/>
                      <a:gd name="T16" fmla="*/ 91 w 91"/>
                      <a:gd name="T17" fmla="*/ 5407 h 5457"/>
                      <a:gd name="T18" fmla="*/ 46 w 91"/>
                      <a:gd name="T19" fmla="*/ 5457 h 545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7"/>
                      <a:gd name="T32" fmla="*/ 91 w 91"/>
                      <a:gd name="T33" fmla="*/ 5457 h 545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7">
                        <a:moveTo>
                          <a:pt x="46" y="5457"/>
                        </a:moveTo>
                        <a:lnTo>
                          <a:pt x="91" y="5407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5407"/>
                        </a:lnTo>
                        <a:lnTo>
                          <a:pt x="46" y="5357"/>
                        </a:lnTo>
                        <a:lnTo>
                          <a:pt x="46" y="5457"/>
                        </a:lnTo>
                        <a:lnTo>
                          <a:pt x="91" y="5457"/>
                        </a:lnTo>
                        <a:lnTo>
                          <a:pt x="91" y="5407"/>
                        </a:lnTo>
                        <a:lnTo>
                          <a:pt x="46" y="5457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" name="Freeform 12"/>
                  <p:cNvSpPr/>
                  <p:nvPr/>
                </p:nvSpPr>
                <p:spPr bwMode="auto">
                  <a:xfrm>
                    <a:off x="4124" y="4114"/>
                    <a:ext cx="958" cy="10"/>
                  </a:xfrm>
                  <a:custGeom>
                    <a:avLst/>
                    <a:gdLst>
                      <a:gd name="T0" fmla="*/ 0 w 8622"/>
                      <a:gd name="T1" fmla="*/ 50 h 100"/>
                      <a:gd name="T2" fmla="*/ 46 w 8622"/>
                      <a:gd name="T3" fmla="*/ 100 h 100"/>
                      <a:gd name="T4" fmla="*/ 8622 w 8622"/>
                      <a:gd name="T5" fmla="*/ 100 h 100"/>
                      <a:gd name="T6" fmla="*/ 8622 w 8622"/>
                      <a:gd name="T7" fmla="*/ 0 h 100"/>
                      <a:gd name="T8" fmla="*/ 46 w 8622"/>
                      <a:gd name="T9" fmla="*/ 0 h 100"/>
                      <a:gd name="T10" fmla="*/ 91 w 8622"/>
                      <a:gd name="T11" fmla="*/ 50 h 100"/>
                      <a:gd name="T12" fmla="*/ 0 w 8622"/>
                      <a:gd name="T13" fmla="*/ 50 h 100"/>
                      <a:gd name="T14" fmla="*/ 0 w 8622"/>
                      <a:gd name="T15" fmla="*/ 100 h 100"/>
                      <a:gd name="T16" fmla="*/ 46 w 8622"/>
                      <a:gd name="T17" fmla="*/ 100 h 100"/>
                      <a:gd name="T18" fmla="*/ 0 w 8622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2"/>
                      <a:gd name="T31" fmla="*/ 0 h 100"/>
                      <a:gd name="T32" fmla="*/ 8622 w 8622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2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8622" y="100"/>
                        </a:lnTo>
                        <a:lnTo>
                          <a:pt x="8622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" name="Freeform 13"/>
                  <p:cNvSpPr/>
                  <p:nvPr/>
                </p:nvSpPr>
                <p:spPr bwMode="auto">
                  <a:xfrm>
                    <a:off x="4124" y="3573"/>
                    <a:ext cx="10" cy="546"/>
                  </a:xfrm>
                  <a:custGeom>
                    <a:avLst/>
                    <a:gdLst>
                      <a:gd name="T0" fmla="*/ 46 w 91"/>
                      <a:gd name="T1" fmla="*/ 0 h 5458"/>
                      <a:gd name="T2" fmla="*/ 0 w 91"/>
                      <a:gd name="T3" fmla="*/ 51 h 5458"/>
                      <a:gd name="T4" fmla="*/ 0 w 91"/>
                      <a:gd name="T5" fmla="*/ 5458 h 5458"/>
                      <a:gd name="T6" fmla="*/ 91 w 91"/>
                      <a:gd name="T7" fmla="*/ 5458 h 5458"/>
                      <a:gd name="T8" fmla="*/ 91 w 91"/>
                      <a:gd name="T9" fmla="*/ 51 h 5458"/>
                      <a:gd name="T10" fmla="*/ 46 w 91"/>
                      <a:gd name="T11" fmla="*/ 101 h 5458"/>
                      <a:gd name="T12" fmla="*/ 46 w 91"/>
                      <a:gd name="T13" fmla="*/ 0 h 5458"/>
                      <a:gd name="T14" fmla="*/ 0 w 91"/>
                      <a:gd name="T15" fmla="*/ 0 h 5458"/>
                      <a:gd name="T16" fmla="*/ 0 w 91"/>
                      <a:gd name="T17" fmla="*/ 51 h 5458"/>
                      <a:gd name="T18" fmla="*/ 46 w 91"/>
                      <a:gd name="T19" fmla="*/ 0 h 54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8"/>
                      <a:gd name="T32" fmla="*/ 91 w 91"/>
                      <a:gd name="T33" fmla="*/ 5458 h 545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8">
                        <a:moveTo>
                          <a:pt x="46" y="0"/>
                        </a:moveTo>
                        <a:lnTo>
                          <a:pt x="0" y="51"/>
                        </a:lnTo>
                        <a:lnTo>
                          <a:pt x="0" y="5458"/>
                        </a:lnTo>
                        <a:lnTo>
                          <a:pt x="91" y="5458"/>
                        </a:lnTo>
                        <a:lnTo>
                          <a:pt x="91" y="51"/>
                        </a:lnTo>
                        <a:lnTo>
                          <a:pt x="46" y="101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1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129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" name="Freeform 15"/>
                  <p:cNvSpPr/>
                  <p:nvPr/>
                </p:nvSpPr>
                <p:spPr bwMode="auto">
                  <a:xfrm>
                    <a:off x="4129" y="3979"/>
                    <a:ext cx="141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80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7" name="Freeform 16"/>
                  <p:cNvSpPr/>
                  <p:nvPr/>
                </p:nvSpPr>
                <p:spPr bwMode="auto">
                  <a:xfrm>
                    <a:off x="4260" y="3984"/>
                    <a:ext cx="10" cy="140"/>
                  </a:xfrm>
                  <a:custGeom>
                    <a:avLst/>
                    <a:gdLst>
                      <a:gd name="T0" fmla="*/ 45 w 90"/>
                      <a:gd name="T1" fmla="*/ 1402 h 1402"/>
                      <a:gd name="T2" fmla="*/ 90 w 90"/>
                      <a:gd name="T3" fmla="*/ 1352 h 1402"/>
                      <a:gd name="T4" fmla="*/ 90 w 90"/>
                      <a:gd name="T5" fmla="*/ 0 h 1402"/>
                      <a:gd name="T6" fmla="*/ 0 w 90"/>
                      <a:gd name="T7" fmla="*/ 0 h 1402"/>
                      <a:gd name="T8" fmla="*/ 0 w 90"/>
                      <a:gd name="T9" fmla="*/ 1352 h 1402"/>
                      <a:gd name="T10" fmla="*/ 45 w 90"/>
                      <a:gd name="T11" fmla="*/ 1302 h 1402"/>
                      <a:gd name="T12" fmla="*/ 45 w 90"/>
                      <a:gd name="T13" fmla="*/ 1402 h 1402"/>
                      <a:gd name="T14" fmla="*/ 90 w 90"/>
                      <a:gd name="T15" fmla="*/ 1402 h 1402"/>
                      <a:gd name="T16" fmla="*/ 90 w 90"/>
                      <a:gd name="T17" fmla="*/ 1352 h 1402"/>
                      <a:gd name="T18" fmla="*/ 45 w 90"/>
                      <a:gd name="T19" fmla="*/ 1402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1402"/>
                        </a:moveTo>
                        <a:lnTo>
                          <a:pt x="90" y="135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0" y="1402"/>
                        </a:lnTo>
                        <a:lnTo>
                          <a:pt x="90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8" name="Freeform 17"/>
                  <p:cNvSpPr/>
                  <p:nvPr/>
                </p:nvSpPr>
                <p:spPr bwMode="auto">
                  <a:xfrm>
                    <a:off x="4124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" name="Freeform 18"/>
                  <p:cNvSpPr/>
                  <p:nvPr/>
                </p:nvSpPr>
                <p:spPr bwMode="auto">
                  <a:xfrm>
                    <a:off x="4124" y="3979"/>
                    <a:ext cx="10" cy="140"/>
                  </a:xfrm>
                  <a:custGeom>
                    <a:avLst/>
                    <a:gdLst>
                      <a:gd name="T0" fmla="*/ 46 w 91"/>
                      <a:gd name="T1" fmla="*/ 0 h 1402"/>
                      <a:gd name="T2" fmla="*/ 0 w 91"/>
                      <a:gd name="T3" fmla="*/ 50 h 1402"/>
                      <a:gd name="T4" fmla="*/ 0 w 91"/>
                      <a:gd name="T5" fmla="*/ 1402 h 1402"/>
                      <a:gd name="T6" fmla="*/ 91 w 91"/>
                      <a:gd name="T7" fmla="*/ 1402 h 1402"/>
                      <a:gd name="T8" fmla="*/ 91 w 91"/>
                      <a:gd name="T9" fmla="*/ 50 h 1402"/>
                      <a:gd name="T10" fmla="*/ 46 w 91"/>
                      <a:gd name="T11" fmla="*/ 100 h 1402"/>
                      <a:gd name="T12" fmla="*/ 46 w 91"/>
                      <a:gd name="T13" fmla="*/ 0 h 1402"/>
                      <a:gd name="T14" fmla="*/ 0 w 91"/>
                      <a:gd name="T15" fmla="*/ 0 h 1402"/>
                      <a:gd name="T16" fmla="*/ 0 w 91"/>
                      <a:gd name="T17" fmla="*/ 50 h 1402"/>
                      <a:gd name="T18" fmla="*/ 46 w 91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1" y="140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265" y="3714"/>
                    <a:ext cx="136" cy="40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1" name="Freeform 20"/>
                  <p:cNvSpPr/>
                  <p:nvPr/>
                </p:nvSpPr>
                <p:spPr bwMode="auto">
                  <a:xfrm>
                    <a:off x="4265" y="3709"/>
                    <a:ext cx="141" cy="10"/>
                  </a:xfrm>
                  <a:custGeom>
                    <a:avLst/>
                    <a:gdLst>
                      <a:gd name="T0" fmla="*/ 1271 w 1271"/>
                      <a:gd name="T1" fmla="*/ 50 h 100"/>
                      <a:gd name="T2" fmla="*/ 122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5 w 1271"/>
                      <a:gd name="T9" fmla="*/ 100 h 100"/>
                      <a:gd name="T10" fmla="*/ 1179 w 1271"/>
                      <a:gd name="T11" fmla="*/ 50 h 100"/>
                      <a:gd name="T12" fmla="*/ 1271 w 1271"/>
                      <a:gd name="T13" fmla="*/ 50 h 100"/>
                      <a:gd name="T14" fmla="*/ 1271 w 1271"/>
                      <a:gd name="T15" fmla="*/ 0 h 100"/>
                      <a:gd name="T16" fmla="*/ 1225 w 1271"/>
                      <a:gd name="T17" fmla="*/ 0 h 100"/>
                      <a:gd name="T18" fmla="*/ 127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" name="Freeform 21"/>
                  <p:cNvSpPr/>
                  <p:nvPr/>
                </p:nvSpPr>
                <p:spPr bwMode="auto">
                  <a:xfrm>
                    <a:off x="4396" y="3714"/>
                    <a:ext cx="10" cy="410"/>
                  </a:xfrm>
                  <a:custGeom>
                    <a:avLst/>
                    <a:gdLst>
                      <a:gd name="T0" fmla="*/ 46 w 92"/>
                      <a:gd name="T1" fmla="*/ 4106 h 4106"/>
                      <a:gd name="T2" fmla="*/ 92 w 92"/>
                      <a:gd name="T3" fmla="*/ 4056 h 4106"/>
                      <a:gd name="T4" fmla="*/ 92 w 92"/>
                      <a:gd name="T5" fmla="*/ 0 h 4106"/>
                      <a:gd name="T6" fmla="*/ 0 w 92"/>
                      <a:gd name="T7" fmla="*/ 0 h 4106"/>
                      <a:gd name="T8" fmla="*/ 0 w 92"/>
                      <a:gd name="T9" fmla="*/ 4056 h 4106"/>
                      <a:gd name="T10" fmla="*/ 46 w 92"/>
                      <a:gd name="T11" fmla="*/ 4006 h 4106"/>
                      <a:gd name="T12" fmla="*/ 46 w 92"/>
                      <a:gd name="T13" fmla="*/ 4106 h 4106"/>
                      <a:gd name="T14" fmla="*/ 92 w 92"/>
                      <a:gd name="T15" fmla="*/ 4106 h 4106"/>
                      <a:gd name="T16" fmla="*/ 92 w 92"/>
                      <a:gd name="T17" fmla="*/ 4056 h 4106"/>
                      <a:gd name="T18" fmla="*/ 46 w 92"/>
                      <a:gd name="T19" fmla="*/ 4106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4106"/>
                      <a:gd name="T32" fmla="*/ 92 w 92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4106">
                        <a:moveTo>
                          <a:pt x="46" y="4106"/>
                        </a:moveTo>
                        <a:lnTo>
                          <a:pt x="92" y="4056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4056"/>
                        </a:lnTo>
                        <a:lnTo>
                          <a:pt x="46" y="4006"/>
                        </a:lnTo>
                        <a:lnTo>
                          <a:pt x="46" y="4106"/>
                        </a:lnTo>
                        <a:lnTo>
                          <a:pt x="92" y="4106"/>
                        </a:lnTo>
                        <a:lnTo>
                          <a:pt x="92" y="4056"/>
                        </a:lnTo>
                        <a:lnTo>
                          <a:pt x="46" y="410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" name="Freeform 22"/>
                  <p:cNvSpPr/>
                  <p:nvPr/>
                </p:nvSpPr>
                <p:spPr bwMode="auto">
                  <a:xfrm>
                    <a:off x="4260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50 h 100"/>
                      <a:gd name="T2" fmla="*/ 45 w 1270"/>
                      <a:gd name="T3" fmla="*/ 100 h 100"/>
                      <a:gd name="T4" fmla="*/ 1270 w 1270"/>
                      <a:gd name="T5" fmla="*/ 100 h 100"/>
                      <a:gd name="T6" fmla="*/ 1270 w 1270"/>
                      <a:gd name="T7" fmla="*/ 0 h 100"/>
                      <a:gd name="T8" fmla="*/ 45 w 1270"/>
                      <a:gd name="T9" fmla="*/ 0 h 100"/>
                      <a:gd name="T10" fmla="*/ 90 w 1270"/>
                      <a:gd name="T11" fmla="*/ 50 h 100"/>
                      <a:gd name="T12" fmla="*/ 0 w 1270"/>
                      <a:gd name="T13" fmla="*/ 50 h 100"/>
                      <a:gd name="T14" fmla="*/ 0 w 1270"/>
                      <a:gd name="T15" fmla="*/ 100 h 100"/>
                      <a:gd name="T16" fmla="*/ 45 w 1270"/>
                      <a:gd name="T17" fmla="*/ 100 h 100"/>
                      <a:gd name="T18" fmla="*/ 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" name="Freeform 23"/>
                  <p:cNvSpPr/>
                  <p:nvPr/>
                </p:nvSpPr>
                <p:spPr bwMode="auto">
                  <a:xfrm>
                    <a:off x="4260" y="3709"/>
                    <a:ext cx="10" cy="410"/>
                  </a:xfrm>
                  <a:custGeom>
                    <a:avLst/>
                    <a:gdLst>
                      <a:gd name="T0" fmla="*/ 45 w 90"/>
                      <a:gd name="T1" fmla="*/ 0 h 4106"/>
                      <a:gd name="T2" fmla="*/ 0 w 90"/>
                      <a:gd name="T3" fmla="*/ 50 h 4106"/>
                      <a:gd name="T4" fmla="*/ 0 w 90"/>
                      <a:gd name="T5" fmla="*/ 4106 h 4106"/>
                      <a:gd name="T6" fmla="*/ 90 w 90"/>
                      <a:gd name="T7" fmla="*/ 4106 h 4106"/>
                      <a:gd name="T8" fmla="*/ 90 w 90"/>
                      <a:gd name="T9" fmla="*/ 50 h 4106"/>
                      <a:gd name="T10" fmla="*/ 45 w 90"/>
                      <a:gd name="T11" fmla="*/ 100 h 4106"/>
                      <a:gd name="T12" fmla="*/ 45 w 90"/>
                      <a:gd name="T13" fmla="*/ 0 h 4106"/>
                      <a:gd name="T14" fmla="*/ 0 w 90"/>
                      <a:gd name="T15" fmla="*/ 0 h 4106"/>
                      <a:gd name="T16" fmla="*/ 0 w 90"/>
                      <a:gd name="T17" fmla="*/ 50 h 4106"/>
                      <a:gd name="T18" fmla="*/ 45 w 90"/>
                      <a:gd name="T19" fmla="*/ 0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4106"/>
                      <a:gd name="T32" fmla="*/ 90 w 90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4106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4106"/>
                        </a:lnTo>
                        <a:lnTo>
                          <a:pt x="90" y="4106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5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849"/>
                    <a:ext cx="136" cy="27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" name="Freeform 25"/>
                  <p:cNvSpPr/>
                  <p:nvPr/>
                </p:nvSpPr>
                <p:spPr bwMode="auto">
                  <a:xfrm>
                    <a:off x="4396" y="3844"/>
                    <a:ext cx="141" cy="10"/>
                  </a:xfrm>
                  <a:custGeom>
                    <a:avLst/>
                    <a:gdLst>
                      <a:gd name="T0" fmla="*/ 92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0 w 1271"/>
                      <a:gd name="T11" fmla="*/ 50 h 100"/>
                      <a:gd name="T12" fmla="*/ 46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50 h 100"/>
                      <a:gd name="T18" fmla="*/ 92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2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2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7" name="Freeform 26"/>
                  <p:cNvSpPr/>
                  <p:nvPr/>
                </p:nvSpPr>
                <p:spPr bwMode="auto">
                  <a:xfrm>
                    <a:off x="4396" y="3849"/>
                    <a:ext cx="10" cy="275"/>
                  </a:xfrm>
                  <a:custGeom>
                    <a:avLst/>
                    <a:gdLst>
                      <a:gd name="T0" fmla="*/ 46 w 92"/>
                      <a:gd name="T1" fmla="*/ 2654 h 2754"/>
                      <a:gd name="T2" fmla="*/ 92 w 92"/>
                      <a:gd name="T3" fmla="*/ 2704 h 2754"/>
                      <a:gd name="T4" fmla="*/ 92 w 92"/>
                      <a:gd name="T5" fmla="*/ 0 h 2754"/>
                      <a:gd name="T6" fmla="*/ 0 w 92"/>
                      <a:gd name="T7" fmla="*/ 0 h 2754"/>
                      <a:gd name="T8" fmla="*/ 0 w 92"/>
                      <a:gd name="T9" fmla="*/ 2704 h 2754"/>
                      <a:gd name="T10" fmla="*/ 46 w 92"/>
                      <a:gd name="T11" fmla="*/ 2754 h 2754"/>
                      <a:gd name="T12" fmla="*/ 0 w 92"/>
                      <a:gd name="T13" fmla="*/ 2704 h 2754"/>
                      <a:gd name="T14" fmla="*/ 0 w 92"/>
                      <a:gd name="T15" fmla="*/ 2754 h 2754"/>
                      <a:gd name="T16" fmla="*/ 46 w 92"/>
                      <a:gd name="T17" fmla="*/ 2754 h 2754"/>
                      <a:gd name="T18" fmla="*/ 46 w 92"/>
                      <a:gd name="T19" fmla="*/ 2654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2754"/>
                      <a:gd name="T32" fmla="*/ 92 w 92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2754">
                        <a:moveTo>
                          <a:pt x="46" y="2654"/>
                        </a:moveTo>
                        <a:lnTo>
                          <a:pt x="92" y="2704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2704"/>
                        </a:lnTo>
                        <a:lnTo>
                          <a:pt x="46" y="2754"/>
                        </a:lnTo>
                        <a:lnTo>
                          <a:pt x="0" y="2704"/>
                        </a:lnTo>
                        <a:lnTo>
                          <a:pt x="0" y="2754"/>
                        </a:lnTo>
                        <a:lnTo>
                          <a:pt x="46" y="2754"/>
                        </a:lnTo>
                        <a:lnTo>
                          <a:pt x="46" y="2654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Freeform 27"/>
                  <p:cNvSpPr/>
                  <p:nvPr/>
                </p:nvSpPr>
                <p:spPr bwMode="auto">
                  <a:xfrm>
                    <a:off x="4401" y="4114"/>
                    <a:ext cx="141" cy="10"/>
                  </a:xfrm>
                  <a:custGeom>
                    <a:avLst/>
                    <a:gdLst>
                      <a:gd name="T0" fmla="*/ 1179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270 w 1270"/>
                      <a:gd name="T11" fmla="*/ 50 h 100"/>
                      <a:gd name="T12" fmla="*/ 1225 w 1270"/>
                      <a:gd name="T13" fmla="*/ 100 h 100"/>
                      <a:gd name="T14" fmla="*/ 1270 w 1270"/>
                      <a:gd name="T15" fmla="*/ 100 h 100"/>
                      <a:gd name="T16" fmla="*/ 1270 w 1270"/>
                      <a:gd name="T17" fmla="*/ 50 h 100"/>
                      <a:gd name="T18" fmla="*/ 1179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179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270" y="50"/>
                        </a:lnTo>
                        <a:lnTo>
                          <a:pt x="1225" y="100"/>
                        </a:lnTo>
                        <a:lnTo>
                          <a:pt x="1270" y="100"/>
                        </a:lnTo>
                        <a:lnTo>
                          <a:pt x="1270" y="50"/>
                        </a:lnTo>
                        <a:lnTo>
                          <a:pt x="1179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 bwMode="auto">
                  <a:xfrm>
                    <a:off x="4532" y="3844"/>
                    <a:ext cx="10" cy="275"/>
                  </a:xfrm>
                  <a:custGeom>
                    <a:avLst/>
                    <a:gdLst>
                      <a:gd name="T0" fmla="*/ 46 w 91"/>
                      <a:gd name="T1" fmla="*/ 100 h 2754"/>
                      <a:gd name="T2" fmla="*/ 0 w 91"/>
                      <a:gd name="T3" fmla="*/ 50 h 2754"/>
                      <a:gd name="T4" fmla="*/ 0 w 91"/>
                      <a:gd name="T5" fmla="*/ 2754 h 2754"/>
                      <a:gd name="T6" fmla="*/ 91 w 91"/>
                      <a:gd name="T7" fmla="*/ 2754 h 2754"/>
                      <a:gd name="T8" fmla="*/ 91 w 91"/>
                      <a:gd name="T9" fmla="*/ 50 h 2754"/>
                      <a:gd name="T10" fmla="*/ 46 w 91"/>
                      <a:gd name="T11" fmla="*/ 0 h 2754"/>
                      <a:gd name="T12" fmla="*/ 91 w 91"/>
                      <a:gd name="T13" fmla="*/ 50 h 2754"/>
                      <a:gd name="T14" fmla="*/ 91 w 91"/>
                      <a:gd name="T15" fmla="*/ 0 h 2754"/>
                      <a:gd name="T16" fmla="*/ 46 w 91"/>
                      <a:gd name="T17" fmla="*/ 0 h 2754"/>
                      <a:gd name="T18" fmla="*/ 46 w 91"/>
                      <a:gd name="T19" fmla="*/ 100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2754"/>
                      <a:gd name="T32" fmla="*/ 91 w 91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2754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2754"/>
                        </a:lnTo>
                        <a:lnTo>
                          <a:pt x="91" y="2754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37" y="4029"/>
                    <a:ext cx="136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Freeform 30"/>
                  <p:cNvSpPr/>
                  <p:nvPr/>
                </p:nvSpPr>
                <p:spPr bwMode="auto">
                  <a:xfrm>
                    <a:off x="4537" y="4024"/>
                    <a:ext cx="141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80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2" name="Freeform 31"/>
                  <p:cNvSpPr/>
                  <p:nvPr/>
                </p:nvSpPr>
                <p:spPr bwMode="auto">
                  <a:xfrm>
                    <a:off x="4668" y="4029"/>
                    <a:ext cx="10" cy="95"/>
                  </a:xfrm>
                  <a:custGeom>
                    <a:avLst/>
                    <a:gdLst>
                      <a:gd name="T0" fmla="*/ 45 w 90"/>
                      <a:gd name="T1" fmla="*/ 952 h 952"/>
                      <a:gd name="T2" fmla="*/ 90 w 90"/>
                      <a:gd name="T3" fmla="*/ 902 h 952"/>
                      <a:gd name="T4" fmla="*/ 90 w 90"/>
                      <a:gd name="T5" fmla="*/ 0 h 952"/>
                      <a:gd name="T6" fmla="*/ 0 w 90"/>
                      <a:gd name="T7" fmla="*/ 0 h 952"/>
                      <a:gd name="T8" fmla="*/ 0 w 90"/>
                      <a:gd name="T9" fmla="*/ 902 h 952"/>
                      <a:gd name="T10" fmla="*/ 45 w 90"/>
                      <a:gd name="T11" fmla="*/ 852 h 952"/>
                      <a:gd name="T12" fmla="*/ 45 w 90"/>
                      <a:gd name="T13" fmla="*/ 952 h 952"/>
                      <a:gd name="T14" fmla="*/ 90 w 90"/>
                      <a:gd name="T15" fmla="*/ 952 h 952"/>
                      <a:gd name="T16" fmla="*/ 90 w 90"/>
                      <a:gd name="T17" fmla="*/ 902 h 952"/>
                      <a:gd name="T18" fmla="*/ 45 w 90"/>
                      <a:gd name="T19" fmla="*/ 952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952"/>
                      <a:gd name="T32" fmla="*/ 90 w 90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952">
                        <a:moveTo>
                          <a:pt x="45" y="952"/>
                        </a:moveTo>
                        <a:lnTo>
                          <a:pt x="90" y="90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5" y="852"/>
                        </a:lnTo>
                        <a:lnTo>
                          <a:pt x="45" y="952"/>
                        </a:lnTo>
                        <a:lnTo>
                          <a:pt x="90" y="952"/>
                        </a:lnTo>
                        <a:lnTo>
                          <a:pt x="90" y="902"/>
                        </a:lnTo>
                        <a:lnTo>
                          <a:pt x="45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3" name="Freeform 32"/>
                  <p:cNvSpPr/>
                  <p:nvPr/>
                </p:nvSpPr>
                <p:spPr bwMode="auto">
                  <a:xfrm>
                    <a:off x="4532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" name="Freeform 33"/>
                  <p:cNvSpPr/>
                  <p:nvPr/>
                </p:nvSpPr>
                <p:spPr bwMode="auto">
                  <a:xfrm>
                    <a:off x="4532" y="4024"/>
                    <a:ext cx="10" cy="95"/>
                  </a:xfrm>
                  <a:custGeom>
                    <a:avLst/>
                    <a:gdLst>
                      <a:gd name="T0" fmla="*/ 46 w 91"/>
                      <a:gd name="T1" fmla="*/ 0 h 952"/>
                      <a:gd name="T2" fmla="*/ 0 w 91"/>
                      <a:gd name="T3" fmla="*/ 50 h 952"/>
                      <a:gd name="T4" fmla="*/ 0 w 91"/>
                      <a:gd name="T5" fmla="*/ 952 h 952"/>
                      <a:gd name="T6" fmla="*/ 91 w 91"/>
                      <a:gd name="T7" fmla="*/ 952 h 952"/>
                      <a:gd name="T8" fmla="*/ 91 w 91"/>
                      <a:gd name="T9" fmla="*/ 50 h 952"/>
                      <a:gd name="T10" fmla="*/ 46 w 91"/>
                      <a:gd name="T11" fmla="*/ 100 h 952"/>
                      <a:gd name="T12" fmla="*/ 46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50 h 952"/>
                      <a:gd name="T18" fmla="*/ 46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673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 bwMode="auto">
                  <a:xfrm>
                    <a:off x="4673" y="3979"/>
                    <a:ext cx="141" cy="10"/>
                  </a:xfrm>
                  <a:custGeom>
                    <a:avLst/>
                    <a:gdLst>
                      <a:gd name="T0" fmla="*/ 1271 w 1271"/>
                      <a:gd name="T1" fmla="*/ 50 h 100"/>
                      <a:gd name="T2" fmla="*/ 122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5 w 1271"/>
                      <a:gd name="T9" fmla="*/ 100 h 100"/>
                      <a:gd name="T10" fmla="*/ 1180 w 1271"/>
                      <a:gd name="T11" fmla="*/ 50 h 100"/>
                      <a:gd name="T12" fmla="*/ 1271 w 1271"/>
                      <a:gd name="T13" fmla="*/ 50 h 100"/>
                      <a:gd name="T14" fmla="*/ 1271 w 1271"/>
                      <a:gd name="T15" fmla="*/ 0 h 100"/>
                      <a:gd name="T16" fmla="*/ 1225 w 1271"/>
                      <a:gd name="T17" fmla="*/ 0 h 100"/>
                      <a:gd name="T18" fmla="*/ 127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7" name="Freeform 36"/>
                  <p:cNvSpPr/>
                  <p:nvPr/>
                </p:nvSpPr>
                <p:spPr bwMode="auto">
                  <a:xfrm>
                    <a:off x="4804" y="3984"/>
                    <a:ext cx="10" cy="140"/>
                  </a:xfrm>
                  <a:custGeom>
                    <a:avLst/>
                    <a:gdLst>
                      <a:gd name="T0" fmla="*/ 45 w 91"/>
                      <a:gd name="T1" fmla="*/ 1402 h 1402"/>
                      <a:gd name="T2" fmla="*/ 91 w 91"/>
                      <a:gd name="T3" fmla="*/ 1352 h 1402"/>
                      <a:gd name="T4" fmla="*/ 91 w 91"/>
                      <a:gd name="T5" fmla="*/ 0 h 1402"/>
                      <a:gd name="T6" fmla="*/ 0 w 91"/>
                      <a:gd name="T7" fmla="*/ 0 h 1402"/>
                      <a:gd name="T8" fmla="*/ 0 w 91"/>
                      <a:gd name="T9" fmla="*/ 1352 h 1402"/>
                      <a:gd name="T10" fmla="*/ 45 w 91"/>
                      <a:gd name="T11" fmla="*/ 1302 h 1402"/>
                      <a:gd name="T12" fmla="*/ 45 w 91"/>
                      <a:gd name="T13" fmla="*/ 1402 h 1402"/>
                      <a:gd name="T14" fmla="*/ 91 w 91"/>
                      <a:gd name="T15" fmla="*/ 1402 h 1402"/>
                      <a:gd name="T16" fmla="*/ 91 w 91"/>
                      <a:gd name="T17" fmla="*/ 1352 h 1402"/>
                      <a:gd name="T18" fmla="*/ 45 w 91"/>
                      <a:gd name="T19" fmla="*/ 1402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5" y="1402"/>
                        </a:moveTo>
                        <a:lnTo>
                          <a:pt x="91" y="135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1" y="1402"/>
                        </a:lnTo>
                        <a:lnTo>
                          <a:pt x="91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8" name="Freeform 37"/>
                  <p:cNvSpPr/>
                  <p:nvPr/>
                </p:nvSpPr>
                <p:spPr bwMode="auto">
                  <a:xfrm>
                    <a:off x="4668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50 h 100"/>
                      <a:gd name="T2" fmla="*/ 45 w 1270"/>
                      <a:gd name="T3" fmla="*/ 100 h 100"/>
                      <a:gd name="T4" fmla="*/ 1270 w 1270"/>
                      <a:gd name="T5" fmla="*/ 100 h 100"/>
                      <a:gd name="T6" fmla="*/ 1270 w 1270"/>
                      <a:gd name="T7" fmla="*/ 0 h 100"/>
                      <a:gd name="T8" fmla="*/ 45 w 1270"/>
                      <a:gd name="T9" fmla="*/ 0 h 100"/>
                      <a:gd name="T10" fmla="*/ 90 w 1270"/>
                      <a:gd name="T11" fmla="*/ 50 h 100"/>
                      <a:gd name="T12" fmla="*/ 0 w 1270"/>
                      <a:gd name="T13" fmla="*/ 50 h 100"/>
                      <a:gd name="T14" fmla="*/ 0 w 1270"/>
                      <a:gd name="T15" fmla="*/ 100 h 100"/>
                      <a:gd name="T16" fmla="*/ 45 w 1270"/>
                      <a:gd name="T17" fmla="*/ 100 h 100"/>
                      <a:gd name="T18" fmla="*/ 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" name="Freeform 38"/>
                  <p:cNvSpPr/>
                  <p:nvPr/>
                </p:nvSpPr>
                <p:spPr bwMode="auto">
                  <a:xfrm>
                    <a:off x="4668" y="3979"/>
                    <a:ext cx="10" cy="140"/>
                  </a:xfrm>
                  <a:custGeom>
                    <a:avLst/>
                    <a:gdLst>
                      <a:gd name="T0" fmla="*/ 45 w 90"/>
                      <a:gd name="T1" fmla="*/ 0 h 1402"/>
                      <a:gd name="T2" fmla="*/ 0 w 90"/>
                      <a:gd name="T3" fmla="*/ 50 h 1402"/>
                      <a:gd name="T4" fmla="*/ 0 w 90"/>
                      <a:gd name="T5" fmla="*/ 1402 h 1402"/>
                      <a:gd name="T6" fmla="*/ 90 w 90"/>
                      <a:gd name="T7" fmla="*/ 1402 h 1402"/>
                      <a:gd name="T8" fmla="*/ 90 w 90"/>
                      <a:gd name="T9" fmla="*/ 50 h 1402"/>
                      <a:gd name="T10" fmla="*/ 45 w 90"/>
                      <a:gd name="T11" fmla="*/ 100 h 1402"/>
                      <a:gd name="T12" fmla="*/ 45 w 90"/>
                      <a:gd name="T13" fmla="*/ 0 h 1402"/>
                      <a:gd name="T14" fmla="*/ 0 w 90"/>
                      <a:gd name="T15" fmla="*/ 0 h 1402"/>
                      <a:gd name="T16" fmla="*/ 0 w 90"/>
                      <a:gd name="T17" fmla="*/ 50 h 1402"/>
                      <a:gd name="T18" fmla="*/ 45 w 90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0" y="1402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0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809" y="4074"/>
                    <a:ext cx="136" cy="4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1" name="Freeform 40"/>
                  <p:cNvSpPr/>
                  <p:nvPr/>
                </p:nvSpPr>
                <p:spPr bwMode="auto">
                  <a:xfrm>
                    <a:off x="4804" y="4069"/>
                    <a:ext cx="141" cy="10"/>
                  </a:xfrm>
                  <a:custGeom>
                    <a:avLst/>
                    <a:gdLst>
                      <a:gd name="T0" fmla="*/ 91 w 1271"/>
                      <a:gd name="T1" fmla="*/ 50 h 100"/>
                      <a:gd name="T2" fmla="*/ 45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5 w 1271"/>
                      <a:gd name="T9" fmla="*/ 0 h 100"/>
                      <a:gd name="T10" fmla="*/ 0 w 1271"/>
                      <a:gd name="T11" fmla="*/ 50 h 100"/>
                      <a:gd name="T12" fmla="*/ 45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50 h 100"/>
                      <a:gd name="T18" fmla="*/ 9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1" y="50"/>
                        </a:moveTo>
                        <a:lnTo>
                          <a:pt x="45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5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2" name="Freeform 41"/>
                  <p:cNvSpPr/>
                  <p:nvPr/>
                </p:nvSpPr>
                <p:spPr bwMode="auto">
                  <a:xfrm>
                    <a:off x="4804" y="4074"/>
                    <a:ext cx="10" cy="50"/>
                  </a:xfrm>
                  <a:custGeom>
                    <a:avLst/>
                    <a:gdLst>
                      <a:gd name="T0" fmla="*/ 45 w 91"/>
                      <a:gd name="T1" fmla="*/ 401 h 501"/>
                      <a:gd name="T2" fmla="*/ 91 w 91"/>
                      <a:gd name="T3" fmla="*/ 451 h 501"/>
                      <a:gd name="T4" fmla="*/ 91 w 91"/>
                      <a:gd name="T5" fmla="*/ 0 h 501"/>
                      <a:gd name="T6" fmla="*/ 0 w 91"/>
                      <a:gd name="T7" fmla="*/ 0 h 501"/>
                      <a:gd name="T8" fmla="*/ 0 w 91"/>
                      <a:gd name="T9" fmla="*/ 451 h 501"/>
                      <a:gd name="T10" fmla="*/ 45 w 91"/>
                      <a:gd name="T11" fmla="*/ 501 h 501"/>
                      <a:gd name="T12" fmla="*/ 0 w 91"/>
                      <a:gd name="T13" fmla="*/ 451 h 501"/>
                      <a:gd name="T14" fmla="*/ 0 w 91"/>
                      <a:gd name="T15" fmla="*/ 501 h 501"/>
                      <a:gd name="T16" fmla="*/ 45 w 91"/>
                      <a:gd name="T17" fmla="*/ 501 h 501"/>
                      <a:gd name="T18" fmla="*/ 45 w 91"/>
                      <a:gd name="T19" fmla="*/ 401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5" y="401"/>
                        </a:moveTo>
                        <a:lnTo>
                          <a:pt x="91" y="45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451"/>
                        </a:lnTo>
                        <a:lnTo>
                          <a:pt x="45" y="501"/>
                        </a:lnTo>
                        <a:lnTo>
                          <a:pt x="0" y="451"/>
                        </a:lnTo>
                        <a:lnTo>
                          <a:pt x="0" y="501"/>
                        </a:lnTo>
                        <a:lnTo>
                          <a:pt x="45" y="501"/>
                        </a:lnTo>
                        <a:lnTo>
                          <a:pt x="45" y="40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3" name="Freeform 42"/>
                  <p:cNvSpPr/>
                  <p:nvPr/>
                </p:nvSpPr>
                <p:spPr bwMode="auto">
                  <a:xfrm>
                    <a:off x="4809" y="4114"/>
                    <a:ext cx="141" cy="10"/>
                  </a:xfrm>
                  <a:custGeom>
                    <a:avLst/>
                    <a:gdLst>
                      <a:gd name="T0" fmla="*/ 1180 w 1271"/>
                      <a:gd name="T1" fmla="*/ 50 h 100"/>
                      <a:gd name="T2" fmla="*/ 1226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6 w 1271"/>
                      <a:gd name="T9" fmla="*/ 100 h 100"/>
                      <a:gd name="T10" fmla="*/ 1271 w 1271"/>
                      <a:gd name="T11" fmla="*/ 50 h 100"/>
                      <a:gd name="T12" fmla="*/ 1226 w 1271"/>
                      <a:gd name="T13" fmla="*/ 100 h 100"/>
                      <a:gd name="T14" fmla="*/ 1271 w 1271"/>
                      <a:gd name="T15" fmla="*/ 100 h 100"/>
                      <a:gd name="T16" fmla="*/ 1271 w 1271"/>
                      <a:gd name="T17" fmla="*/ 50 h 100"/>
                      <a:gd name="T18" fmla="*/ 118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180" y="50"/>
                        </a:moveTo>
                        <a:lnTo>
                          <a:pt x="1226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6" y="100"/>
                        </a:lnTo>
                        <a:lnTo>
                          <a:pt x="1271" y="50"/>
                        </a:lnTo>
                        <a:lnTo>
                          <a:pt x="1226" y="100"/>
                        </a:lnTo>
                        <a:lnTo>
                          <a:pt x="1271" y="100"/>
                        </a:lnTo>
                        <a:lnTo>
                          <a:pt x="1271" y="50"/>
                        </a:lnTo>
                        <a:lnTo>
                          <a:pt x="118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4" name="Freeform 43"/>
                  <p:cNvSpPr/>
                  <p:nvPr/>
                </p:nvSpPr>
                <p:spPr bwMode="auto">
                  <a:xfrm>
                    <a:off x="4940" y="4069"/>
                    <a:ext cx="10" cy="50"/>
                  </a:xfrm>
                  <a:custGeom>
                    <a:avLst/>
                    <a:gdLst>
                      <a:gd name="T0" fmla="*/ 46 w 91"/>
                      <a:gd name="T1" fmla="*/ 100 h 501"/>
                      <a:gd name="T2" fmla="*/ 0 w 91"/>
                      <a:gd name="T3" fmla="*/ 50 h 501"/>
                      <a:gd name="T4" fmla="*/ 0 w 91"/>
                      <a:gd name="T5" fmla="*/ 501 h 501"/>
                      <a:gd name="T6" fmla="*/ 91 w 91"/>
                      <a:gd name="T7" fmla="*/ 501 h 501"/>
                      <a:gd name="T8" fmla="*/ 91 w 91"/>
                      <a:gd name="T9" fmla="*/ 50 h 501"/>
                      <a:gd name="T10" fmla="*/ 46 w 91"/>
                      <a:gd name="T11" fmla="*/ 0 h 501"/>
                      <a:gd name="T12" fmla="*/ 91 w 91"/>
                      <a:gd name="T13" fmla="*/ 50 h 501"/>
                      <a:gd name="T14" fmla="*/ 91 w 91"/>
                      <a:gd name="T15" fmla="*/ 0 h 501"/>
                      <a:gd name="T16" fmla="*/ 46 w 91"/>
                      <a:gd name="T17" fmla="*/ 0 h 501"/>
                      <a:gd name="T18" fmla="*/ 46 w 91"/>
                      <a:gd name="T19" fmla="*/ 100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501"/>
                        </a:lnTo>
                        <a:lnTo>
                          <a:pt x="91" y="501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5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945" y="4029"/>
                    <a:ext cx="137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6" name="Freeform 45"/>
                  <p:cNvSpPr/>
                  <p:nvPr/>
                </p:nvSpPr>
                <p:spPr bwMode="auto">
                  <a:xfrm>
                    <a:off x="4945" y="4024"/>
                    <a:ext cx="142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79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7" name="Freeform 46"/>
                  <p:cNvSpPr/>
                  <p:nvPr/>
                </p:nvSpPr>
                <p:spPr bwMode="auto">
                  <a:xfrm>
                    <a:off x="5076" y="4029"/>
                    <a:ext cx="11" cy="95"/>
                  </a:xfrm>
                  <a:custGeom>
                    <a:avLst/>
                    <a:gdLst>
                      <a:gd name="T0" fmla="*/ 46 w 91"/>
                      <a:gd name="T1" fmla="*/ 952 h 952"/>
                      <a:gd name="T2" fmla="*/ 91 w 91"/>
                      <a:gd name="T3" fmla="*/ 902 h 952"/>
                      <a:gd name="T4" fmla="*/ 91 w 91"/>
                      <a:gd name="T5" fmla="*/ 0 h 952"/>
                      <a:gd name="T6" fmla="*/ 0 w 91"/>
                      <a:gd name="T7" fmla="*/ 0 h 952"/>
                      <a:gd name="T8" fmla="*/ 0 w 91"/>
                      <a:gd name="T9" fmla="*/ 902 h 952"/>
                      <a:gd name="T10" fmla="*/ 46 w 91"/>
                      <a:gd name="T11" fmla="*/ 852 h 952"/>
                      <a:gd name="T12" fmla="*/ 46 w 91"/>
                      <a:gd name="T13" fmla="*/ 952 h 952"/>
                      <a:gd name="T14" fmla="*/ 91 w 91"/>
                      <a:gd name="T15" fmla="*/ 952 h 952"/>
                      <a:gd name="T16" fmla="*/ 91 w 91"/>
                      <a:gd name="T17" fmla="*/ 902 h 952"/>
                      <a:gd name="T18" fmla="*/ 46 w 91"/>
                      <a:gd name="T19" fmla="*/ 952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952"/>
                        </a:moveTo>
                        <a:lnTo>
                          <a:pt x="91" y="90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6" y="852"/>
                        </a:lnTo>
                        <a:lnTo>
                          <a:pt x="46" y="952"/>
                        </a:lnTo>
                        <a:lnTo>
                          <a:pt x="91" y="952"/>
                        </a:lnTo>
                        <a:lnTo>
                          <a:pt x="91" y="902"/>
                        </a:lnTo>
                        <a:lnTo>
                          <a:pt x="46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8" name="Freeform 47"/>
                  <p:cNvSpPr/>
                  <p:nvPr/>
                </p:nvSpPr>
                <p:spPr bwMode="auto">
                  <a:xfrm>
                    <a:off x="4940" y="4114"/>
                    <a:ext cx="142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9" name="Freeform 48"/>
                  <p:cNvSpPr/>
                  <p:nvPr/>
                </p:nvSpPr>
                <p:spPr bwMode="auto">
                  <a:xfrm>
                    <a:off x="4940" y="4024"/>
                    <a:ext cx="10" cy="95"/>
                  </a:xfrm>
                  <a:custGeom>
                    <a:avLst/>
                    <a:gdLst>
                      <a:gd name="T0" fmla="*/ 46 w 91"/>
                      <a:gd name="T1" fmla="*/ 0 h 952"/>
                      <a:gd name="T2" fmla="*/ 0 w 91"/>
                      <a:gd name="T3" fmla="*/ 50 h 952"/>
                      <a:gd name="T4" fmla="*/ 0 w 91"/>
                      <a:gd name="T5" fmla="*/ 952 h 952"/>
                      <a:gd name="T6" fmla="*/ 91 w 91"/>
                      <a:gd name="T7" fmla="*/ 952 h 952"/>
                      <a:gd name="T8" fmla="*/ 91 w 91"/>
                      <a:gd name="T9" fmla="*/ 50 h 952"/>
                      <a:gd name="T10" fmla="*/ 46 w 91"/>
                      <a:gd name="T11" fmla="*/ 100 h 952"/>
                      <a:gd name="T12" fmla="*/ 46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50 h 952"/>
                      <a:gd name="T18" fmla="*/ 46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0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4160"/>
                    <a:ext cx="52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/>
                        <a:cs typeface="Arial" panose="020B0604020202020204" pitchFamily="34" charset="0"/>
                      </a:rPr>
                      <a:t>0</a:t>
                    </a:r>
                    <a:endParaRPr lang="en-US" sz="280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5036" y="4145"/>
                    <a:ext cx="53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/>
                        <a:cs typeface="Arial" panose="020B0604020202020204" pitchFamily="34" charset="0"/>
                      </a:rPr>
                      <a:t>2</a:t>
                    </a:r>
                    <a:endParaRPr lang="en-US" sz="280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2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5104" y="4133"/>
                    <a:ext cx="51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Symbol" panose="05050102010706020507" pitchFamily="18" charset="2"/>
                        <a:cs typeface="Arial" panose="020B0604020202020204" pitchFamily="34" charset="0"/>
                      </a:rPr>
                      <a:t>p</a:t>
                    </a:r>
                    <a:endParaRPr lang="en-US" sz="280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3" name="Freeform 52"/>
                  <p:cNvSpPr/>
                  <p:nvPr/>
                </p:nvSpPr>
                <p:spPr bwMode="auto">
                  <a:xfrm>
                    <a:off x="4329" y="4153"/>
                    <a:ext cx="53" cy="47"/>
                  </a:xfrm>
                  <a:custGeom>
                    <a:avLst/>
                    <a:gdLst>
                      <a:gd name="T0" fmla="*/ 474 w 474"/>
                      <a:gd name="T1" fmla="*/ 476 h 476"/>
                      <a:gd name="T2" fmla="*/ 238 w 474"/>
                      <a:gd name="T3" fmla="*/ 0 h 476"/>
                      <a:gd name="T4" fmla="*/ 0 w 474"/>
                      <a:gd name="T5" fmla="*/ 476 h 476"/>
                      <a:gd name="T6" fmla="*/ 474 w 474"/>
                      <a:gd name="T7" fmla="*/ 476 h 476"/>
                      <a:gd name="T8" fmla="*/ 238 w 474"/>
                      <a:gd name="T9" fmla="*/ 0 h 476"/>
                      <a:gd name="T10" fmla="*/ 474 w 474"/>
                      <a:gd name="T11" fmla="*/ 476 h 47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74"/>
                      <a:gd name="T19" fmla="*/ 0 h 476"/>
                      <a:gd name="T20" fmla="*/ 474 w 474"/>
                      <a:gd name="T21" fmla="*/ 476 h 47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74" h="476">
                        <a:moveTo>
                          <a:pt x="474" y="476"/>
                        </a:moveTo>
                        <a:lnTo>
                          <a:pt x="238" y="0"/>
                        </a:lnTo>
                        <a:lnTo>
                          <a:pt x="0" y="476"/>
                        </a:lnTo>
                        <a:lnTo>
                          <a:pt x="474" y="476"/>
                        </a:lnTo>
                        <a:lnTo>
                          <a:pt x="238" y="0"/>
                        </a:lnTo>
                        <a:lnTo>
                          <a:pt x="474" y="47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4" name="Freeform 53"/>
                  <p:cNvSpPr/>
                  <p:nvPr/>
                </p:nvSpPr>
                <p:spPr bwMode="auto">
                  <a:xfrm>
                    <a:off x="4350" y="4196"/>
                    <a:ext cx="11" cy="76"/>
                  </a:xfrm>
                  <a:custGeom>
                    <a:avLst/>
                    <a:gdLst>
                      <a:gd name="T0" fmla="*/ 46 w 91"/>
                      <a:gd name="T1" fmla="*/ 760 h 760"/>
                      <a:gd name="T2" fmla="*/ 91 w 91"/>
                      <a:gd name="T3" fmla="*/ 760 h 760"/>
                      <a:gd name="T4" fmla="*/ 91 w 91"/>
                      <a:gd name="T5" fmla="*/ 0 h 760"/>
                      <a:gd name="T6" fmla="*/ 0 w 91"/>
                      <a:gd name="T7" fmla="*/ 0 h 760"/>
                      <a:gd name="T8" fmla="*/ 0 w 91"/>
                      <a:gd name="T9" fmla="*/ 760 h 760"/>
                      <a:gd name="T10" fmla="*/ 46 w 91"/>
                      <a:gd name="T11" fmla="*/ 760 h 7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1"/>
                      <a:gd name="T19" fmla="*/ 0 h 760"/>
                      <a:gd name="T20" fmla="*/ 91 w 91"/>
                      <a:gd name="T21" fmla="*/ 760 h 76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1" h="760">
                        <a:moveTo>
                          <a:pt x="46" y="760"/>
                        </a:moveTo>
                        <a:lnTo>
                          <a:pt x="91" y="76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760"/>
                        </a:lnTo>
                        <a:lnTo>
                          <a:pt x="46" y="76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0" name="AutoShape 54"/>
                <p:cNvSpPr>
                  <a:spLocks noChangeArrowheads="1"/>
                </p:cNvSpPr>
                <p:nvPr/>
              </p:nvSpPr>
              <p:spPr bwMode="auto">
                <a:xfrm>
                  <a:off x="2725" y="3063"/>
                  <a:ext cx="539" cy="540"/>
                </a:xfrm>
                <a:prstGeom prst="rightArrow">
                  <a:avLst>
                    <a:gd name="adj1" fmla="val 50000"/>
                    <a:gd name="adj2" fmla="val 25000"/>
                  </a:avLst>
                </a:prstGeom>
                <a:solidFill>
                  <a:srgbClr val="FF9900"/>
                </a:solidFill>
                <a:ln w="19050">
                  <a:solidFill>
                    <a:srgbClr val="FF0000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6" name="Rectangle 55"/>
            <p:cNvSpPr>
              <a:spLocks noChangeArrowheads="1"/>
            </p:cNvSpPr>
            <p:nvPr/>
          </p:nvSpPr>
          <p:spPr bwMode="auto">
            <a:xfrm>
              <a:off x="3571" y="3975"/>
              <a:ext cx="221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5" name="Group 46"/>
          <p:cNvGrpSpPr/>
          <p:nvPr/>
        </p:nvGrpSpPr>
        <p:grpSpPr bwMode="auto">
          <a:xfrm>
            <a:off x="6934200" y="3733800"/>
            <a:ext cx="1219200" cy="762000"/>
            <a:chOff x="6324600" y="4953000"/>
            <a:chExt cx="1219200" cy="762000"/>
          </a:xfrm>
        </p:grpSpPr>
        <p:cxnSp>
          <p:nvCxnSpPr>
            <p:cNvPr id="56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57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58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59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60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61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62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63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sp>
          <p:nvSpPr>
            <p:cNvPr id="64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特征描述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98663" y="2286000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if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314575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7" name="Group 6"/>
          <p:cNvGraphicFramePr>
            <a:graphicFrameLocks noGrp="1"/>
          </p:cNvGraphicFramePr>
          <p:nvPr/>
        </p:nvGraphicFramePr>
        <p:xfrm>
          <a:off x="1998663" y="2308225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/>
                <a:gridCol w="454025"/>
                <a:gridCol w="452438"/>
                <a:gridCol w="452437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AutoShape 33"/>
          <p:cNvSpPr>
            <a:spLocks noChangeArrowheads="1"/>
          </p:cNvSpPr>
          <p:nvPr/>
        </p:nvSpPr>
        <p:spPr bwMode="auto">
          <a:xfrm>
            <a:off x="4267200" y="2924175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特征点匹配</a:t>
            </a:r>
            <a:endParaRPr kumimoji="1" lang="en-US" altLang="zh-CN" dirty="0"/>
          </a:p>
          <a:p>
            <a:r>
              <a:rPr kumimoji="1" lang="zh-CN" altLang="en-US" dirty="0"/>
              <a:t>变换参数求解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Picture 23" descr="homography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26406" y="2971800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kumimoji="1" lang="zh-CN" altLang="en-US" dirty="0"/>
              <a:t>计算机视觉的主要应用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35518"/>
            <a:ext cx="8229600" cy="5822482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3D</a:t>
            </a:r>
            <a:r>
              <a:rPr kumimoji="1" lang="zh-CN" altLang="en-US" dirty="0"/>
              <a:t>建模</a:t>
            </a:r>
            <a:endParaRPr kumimoji="1" lang="en-US" altLang="zh-CN" dirty="0"/>
          </a:p>
          <a:p>
            <a:r>
              <a:rPr kumimoji="1" lang="zh-CN" altLang="en-US" dirty="0"/>
              <a:t>地图映射</a:t>
            </a:r>
            <a:endParaRPr kumimoji="1" lang="en-US" altLang="zh-CN" dirty="0"/>
          </a:p>
          <a:p>
            <a:r>
              <a:rPr kumimoji="1" lang="zh-CN" altLang="en-US" dirty="0"/>
              <a:t>计算摄影</a:t>
            </a:r>
            <a:endParaRPr kumimoji="1" lang="en-US" altLang="zh-CN" dirty="0"/>
          </a:p>
          <a:p>
            <a:r>
              <a:rPr kumimoji="1" lang="zh-CN" altLang="en-US" dirty="0"/>
              <a:t>手写字符识别</a:t>
            </a:r>
            <a:endParaRPr kumimoji="1" lang="en-US" altLang="zh-CN" dirty="0"/>
          </a:p>
          <a:p>
            <a:r>
              <a:rPr kumimoji="1" lang="zh-CN" altLang="en-US" dirty="0"/>
              <a:t>人脸检测</a:t>
            </a:r>
            <a:endParaRPr kumimoji="1" lang="en-US" altLang="zh-CN" dirty="0"/>
          </a:p>
          <a:p>
            <a:r>
              <a:rPr kumimoji="1" lang="zh-CN" altLang="en-US" dirty="0"/>
              <a:t>物体识别</a:t>
            </a:r>
            <a:endParaRPr kumimoji="1" lang="en-US" altLang="zh-CN" dirty="0"/>
          </a:p>
          <a:p>
            <a:r>
              <a:rPr kumimoji="1" lang="zh-CN" altLang="en-US" dirty="0"/>
              <a:t>生物视觉识别</a:t>
            </a:r>
            <a:endParaRPr kumimoji="1" lang="en-US" altLang="zh-CN" dirty="0"/>
          </a:p>
          <a:p>
            <a:r>
              <a:rPr kumimoji="1" lang="zh-CN" altLang="en-US" dirty="0"/>
              <a:t>目标识别</a:t>
            </a:r>
            <a:endParaRPr kumimoji="1" lang="en-US" altLang="zh-CN" dirty="0"/>
          </a:p>
          <a:p>
            <a:r>
              <a:rPr kumimoji="1" lang="zh-CN" altLang="en-US" dirty="0"/>
              <a:t>动画</a:t>
            </a:r>
            <a:r>
              <a:rPr kumimoji="1" lang="en-US" altLang="zh-CN" dirty="0"/>
              <a:t>3D</a:t>
            </a:r>
            <a:r>
              <a:rPr kumimoji="1" lang="zh-CN" altLang="en-US" dirty="0"/>
              <a:t>建模</a:t>
            </a:r>
            <a:endParaRPr kumimoji="1" lang="en-US" altLang="zh-CN" dirty="0"/>
          </a:p>
          <a:p>
            <a:r>
              <a:rPr kumimoji="1" lang="en-US" altLang="zh-CN" dirty="0"/>
              <a:t>AR/VR</a:t>
            </a:r>
            <a:endParaRPr kumimoji="1" lang="en-US" altLang="zh-CN" dirty="0"/>
          </a:p>
          <a:p>
            <a:r>
              <a:rPr kumimoji="1" lang="zh-CN" altLang="en-US" dirty="0"/>
              <a:t>自动驾驶</a:t>
            </a:r>
            <a:endParaRPr kumimoji="1" lang="en-US" altLang="zh-CN" dirty="0"/>
          </a:p>
          <a:p>
            <a:r>
              <a:rPr kumimoji="1" lang="zh-CN" altLang="en-US" dirty="0"/>
              <a:t>全景拼接</a:t>
            </a:r>
            <a:endParaRPr kumimoji="1" lang="en-US" altLang="zh-CN" dirty="0"/>
          </a:p>
          <a:p>
            <a:r>
              <a:rPr kumimoji="1" lang="zh-CN" altLang="en-US" dirty="0"/>
              <a:t>机器自主导航</a:t>
            </a:r>
            <a:endParaRPr kumimoji="1" lang="en-US" altLang="zh-CN" dirty="0"/>
          </a:p>
          <a:p>
            <a:r>
              <a:rPr kumimoji="1" lang="zh-CN" altLang="en-US" dirty="0"/>
              <a:t>工业视觉</a:t>
            </a:r>
            <a:endParaRPr kumimoji="1" lang="en-US" altLang="zh-CN" dirty="0"/>
          </a:p>
          <a:p>
            <a:r>
              <a:rPr kumimoji="1" lang="en-US" altLang="zh-CN" dirty="0"/>
              <a:t>…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举例：图像匹配</a:t>
            </a:r>
            <a:endParaRPr lang="en-US" dirty="0"/>
          </a:p>
        </p:txBody>
      </p:sp>
      <p:pic>
        <p:nvPicPr>
          <p:cNvPr id="102403" name="Picture 4" descr="image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16827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4" name="Picture 5" descr="image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6827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6" descr="SIFT2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48200" y="1069975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7" descr="SIF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069975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0625"/>
            <a:ext cx="7772400" cy="2819400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dirty="0"/>
          </a:p>
        </p:txBody>
      </p:sp>
      <p:sp>
        <p:nvSpPr>
          <p:cNvPr id="103430" name="TextBox 6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6" descr="SIFT2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7" descr="SIF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特征点匹配</a:t>
            </a:r>
            <a:endParaRPr lang="en-US" i="1" dirty="0"/>
          </a:p>
        </p:txBody>
      </p:sp>
      <p:sp>
        <p:nvSpPr>
          <p:cNvPr id="104454" name="Line 11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5" name="Freeform 12"/>
          <p:cNvSpPr/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56" name="Line 13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7" name="Freeform 14"/>
          <p:cNvSpPr/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58" name="Line 15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9" name="Freeform 16"/>
          <p:cNvSpPr/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0" name="Freeform 17"/>
          <p:cNvSpPr/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1" name="Freeform 18"/>
          <p:cNvSpPr/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2" name="Freeform 19"/>
          <p:cNvSpPr/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3" name="Line 20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64" name="Freeform 21"/>
          <p:cNvSpPr/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5" name="Freeform 22"/>
          <p:cNvSpPr/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6" name="Freeform 23"/>
          <p:cNvSpPr/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7" name="Freeform 24"/>
          <p:cNvSpPr/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8" name="Freeform 25"/>
          <p:cNvSpPr/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9" name="Freeform 26"/>
          <p:cNvSpPr/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0" name="Freeform 27"/>
          <p:cNvSpPr/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1" name="Freeform 28"/>
          <p:cNvSpPr/>
          <p:nvPr/>
        </p:nvSpPr>
        <p:spPr bwMode="auto">
          <a:xfrm>
            <a:off x="2362200" y="2438400"/>
            <a:ext cx="3878263" cy="609600"/>
          </a:xfrm>
          <a:custGeom>
            <a:avLst/>
            <a:gdLst>
              <a:gd name="T0" fmla="*/ 0 w 2443"/>
              <a:gd name="T1" fmla="*/ 0 h 384"/>
              <a:gd name="T2" fmla="*/ 2147483647 w 2443"/>
              <a:gd name="T3" fmla="*/ 2147483647 h 384"/>
              <a:gd name="T4" fmla="*/ 0 60000 65536"/>
              <a:gd name="T5" fmla="*/ 0 60000 65536"/>
              <a:gd name="T6" fmla="*/ 0 w 2443"/>
              <a:gd name="T7" fmla="*/ 0 h 384"/>
              <a:gd name="T8" fmla="*/ 2443 w 2443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43" h="384">
                <a:moveTo>
                  <a:pt x="0" y="0"/>
                </a:moveTo>
                <a:lnTo>
                  <a:pt x="2443" y="38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2" name="Freeform 29"/>
          <p:cNvSpPr/>
          <p:nvPr/>
        </p:nvSpPr>
        <p:spPr bwMode="auto">
          <a:xfrm>
            <a:off x="2286000" y="2786063"/>
            <a:ext cx="5392738" cy="414337"/>
          </a:xfrm>
          <a:custGeom>
            <a:avLst/>
            <a:gdLst>
              <a:gd name="T0" fmla="*/ 0 w 3397"/>
              <a:gd name="T1" fmla="*/ 2147483647 h 261"/>
              <a:gd name="T2" fmla="*/ 2147483647 w 3397"/>
              <a:gd name="T3" fmla="*/ 0 h 261"/>
              <a:gd name="T4" fmla="*/ 0 60000 65536"/>
              <a:gd name="T5" fmla="*/ 0 60000 65536"/>
              <a:gd name="T6" fmla="*/ 0 w 3397"/>
              <a:gd name="T7" fmla="*/ 0 h 261"/>
              <a:gd name="T8" fmla="*/ 3397 w 3397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97" h="261">
                <a:moveTo>
                  <a:pt x="0" y="261"/>
                </a:moveTo>
                <a:lnTo>
                  <a:pt x="339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3" name="Freeform 30"/>
          <p:cNvSpPr/>
          <p:nvPr/>
        </p:nvSpPr>
        <p:spPr bwMode="auto">
          <a:xfrm>
            <a:off x="1335088" y="3149600"/>
            <a:ext cx="6124575" cy="246063"/>
          </a:xfrm>
          <a:custGeom>
            <a:avLst/>
            <a:gdLst>
              <a:gd name="T0" fmla="*/ 0 w 3858"/>
              <a:gd name="T1" fmla="*/ 0 h 155"/>
              <a:gd name="T2" fmla="*/ 2147483647 w 3858"/>
              <a:gd name="T3" fmla="*/ 2147483647 h 155"/>
              <a:gd name="T4" fmla="*/ 0 60000 65536"/>
              <a:gd name="T5" fmla="*/ 0 60000 65536"/>
              <a:gd name="T6" fmla="*/ 0 w 3858"/>
              <a:gd name="T7" fmla="*/ 0 h 155"/>
              <a:gd name="T8" fmla="*/ 3858 w 3858"/>
              <a:gd name="T9" fmla="*/ 155 h 1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58" h="155">
                <a:moveTo>
                  <a:pt x="0" y="0"/>
                </a:moveTo>
                <a:lnTo>
                  <a:pt x="3858" y="15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4" name="Freeform 31"/>
          <p:cNvSpPr/>
          <p:nvPr/>
        </p:nvSpPr>
        <p:spPr bwMode="auto">
          <a:xfrm>
            <a:off x="1114425" y="2819400"/>
            <a:ext cx="5243513" cy="795338"/>
          </a:xfrm>
          <a:custGeom>
            <a:avLst/>
            <a:gdLst>
              <a:gd name="T0" fmla="*/ 0 w 3303"/>
              <a:gd name="T1" fmla="*/ 0 h 501"/>
              <a:gd name="T2" fmla="*/ 2147483647 w 3303"/>
              <a:gd name="T3" fmla="*/ 2147483647 h 501"/>
              <a:gd name="T4" fmla="*/ 0 60000 65536"/>
              <a:gd name="T5" fmla="*/ 0 60000 65536"/>
              <a:gd name="T6" fmla="*/ 0 w 3303"/>
              <a:gd name="T7" fmla="*/ 0 h 501"/>
              <a:gd name="T8" fmla="*/ 3303 w 330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03" h="501">
                <a:moveTo>
                  <a:pt x="0" y="0"/>
                </a:moveTo>
                <a:lnTo>
                  <a:pt x="3303" y="5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5" name="Freeform 32"/>
          <p:cNvSpPr/>
          <p:nvPr/>
        </p:nvSpPr>
        <p:spPr bwMode="auto">
          <a:xfrm>
            <a:off x="1770063" y="2627313"/>
            <a:ext cx="4949825" cy="203200"/>
          </a:xfrm>
          <a:custGeom>
            <a:avLst/>
            <a:gdLst>
              <a:gd name="T0" fmla="*/ 0 w 3118"/>
              <a:gd name="T1" fmla="*/ 2147483647 h 128"/>
              <a:gd name="T2" fmla="*/ 2147483647 w 3118"/>
              <a:gd name="T3" fmla="*/ 0 h 128"/>
              <a:gd name="T4" fmla="*/ 0 60000 65536"/>
              <a:gd name="T5" fmla="*/ 0 60000 65536"/>
              <a:gd name="T6" fmla="*/ 0 w 3118"/>
              <a:gd name="T7" fmla="*/ 0 h 128"/>
              <a:gd name="T8" fmla="*/ 3118 w 3118"/>
              <a:gd name="T9" fmla="*/ 128 h 1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18" h="128">
                <a:moveTo>
                  <a:pt x="0" y="128"/>
                </a:moveTo>
                <a:lnTo>
                  <a:pt x="311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6" name="Freeform 33"/>
          <p:cNvSpPr/>
          <p:nvPr/>
        </p:nvSpPr>
        <p:spPr bwMode="auto">
          <a:xfrm>
            <a:off x="1447800" y="2278063"/>
            <a:ext cx="4154488" cy="1285875"/>
          </a:xfrm>
          <a:custGeom>
            <a:avLst/>
            <a:gdLst>
              <a:gd name="T0" fmla="*/ 0 w 2617"/>
              <a:gd name="T1" fmla="*/ 2147483647 h 810"/>
              <a:gd name="T2" fmla="*/ 2147483647 w 2617"/>
              <a:gd name="T3" fmla="*/ 0 h 810"/>
              <a:gd name="T4" fmla="*/ 0 60000 65536"/>
              <a:gd name="T5" fmla="*/ 0 60000 65536"/>
              <a:gd name="T6" fmla="*/ 0 w 2617"/>
              <a:gd name="T7" fmla="*/ 0 h 810"/>
              <a:gd name="T8" fmla="*/ 2617 w 2617"/>
              <a:gd name="T9" fmla="*/ 810 h 8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17" h="810">
                <a:moveTo>
                  <a:pt x="0" y="810"/>
                </a:moveTo>
                <a:lnTo>
                  <a:pt x="26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7" name="Freeform 34"/>
          <p:cNvSpPr/>
          <p:nvPr/>
        </p:nvSpPr>
        <p:spPr bwMode="auto">
          <a:xfrm>
            <a:off x="3787775" y="1944688"/>
            <a:ext cx="1436688" cy="1568450"/>
          </a:xfrm>
          <a:custGeom>
            <a:avLst/>
            <a:gdLst>
              <a:gd name="T0" fmla="*/ 0 w 905"/>
              <a:gd name="T1" fmla="*/ 2147483647 h 988"/>
              <a:gd name="T2" fmla="*/ 2147483647 w 905"/>
              <a:gd name="T3" fmla="*/ 0 h 988"/>
              <a:gd name="T4" fmla="*/ 0 60000 65536"/>
              <a:gd name="T5" fmla="*/ 0 60000 65536"/>
              <a:gd name="T6" fmla="*/ 0 w 905"/>
              <a:gd name="T7" fmla="*/ 0 h 988"/>
              <a:gd name="T8" fmla="*/ 905 w 905"/>
              <a:gd name="T9" fmla="*/ 988 h 9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5" h="988">
                <a:moveTo>
                  <a:pt x="0" y="988"/>
                </a:moveTo>
                <a:lnTo>
                  <a:pt x="90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8" name="Freeform 35"/>
          <p:cNvSpPr/>
          <p:nvPr/>
        </p:nvSpPr>
        <p:spPr bwMode="auto">
          <a:xfrm>
            <a:off x="990600" y="2481263"/>
            <a:ext cx="6688138" cy="795337"/>
          </a:xfrm>
          <a:custGeom>
            <a:avLst/>
            <a:gdLst>
              <a:gd name="T0" fmla="*/ 0 w 4213"/>
              <a:gd name="T1" fmla="*/ 2147483647 h 501"/>
              <a:gd name="T2" fmla="*/ 2147483647 w 4213"/>
              <a:gd name="T3" fmla="*/ 0 h 501"/>
              <a:gd name="T4" fmla="*/ 0 60000 65536"/>
              <a:gd name="T5" fmla="*/ 0 60000 65536"/>
              <a:gd name="T6" fmla="*/ 0 w 4213"/>
              <a:gd name="T7" fmla="*/ 0 h 501"/>
              <a:gd name="T8" fmla="*/ 4213 w 421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13" h="501">
                <a:moveTo>
                  <a:pt x="0" y="501"/>
                </a:moveTo>
                <a:lnTo>
                  <a:pt x="421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9" name="Freeform 36"/>
          <p:cNvSpPr/>
          <p:nvPr/>
        </p:nvSpPr>
        <p:spPr bwMode="auto">
          <a:xfrm>
            <a:off x="1495425" y="3106738"/>
            <a:ext cx="6081713" cy="474662"/>
          </a:xfrm>
          <a:custGeom>
            <a:avLst/>
            <a:gdLst>
              <a:gd name="T0" fmla="*/ 0 w 3831"/>
              <a:gd name="T1" fmla="*/ 2147483647 h 299"/>
              <a:gd name="T2" fmla="*/ 2147483647 w 3831"/>
              <a:gd name="T3" fmla="*/ 0 h 299"/>
              <a:gd name="T4" fmla="*/ 0 60000 65536"/>
              <a:gd name="T5" fmla="*/ 0 60000 65536"/>
              <a:gd name="T6" fmla="*/ 0 w 3831"/>
              <a:gd name="T7" fmla="*/ 0 h 299"/>
              <a:gd name="T8" fmla="*/ 3831 w 3831"/>
              <a:gd name="T9" fmla="*/ 299 h 2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31" h="299">
                <a:moveTo>
                  <a:pt x="0" y="299"/>
                </a:moveTo>
                <a:lnTo>
                  <a:pt x="38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0" name="Freeform 37"/>
          <p:cNvSpPr/>
          <p:nvPr/>
        </p:nvSpPr>
        <p:spPr bwMode="auto">
          <a:xfrm>
            <a:off x="4354513" y="2903538"/>
            <a:ext cx="3556000" cy="623887"/>
          </a:xfrm>
          <a:custGeom>
            <a:avLst/>
            <a:gdLst>
              <a:gd name="T0" fmla="*/ 0 w 2240"/>
              <a:gd name="T1" fmla="*/ 2147483647 h 393"/>
              <a:gd name="T2" fmla="*/ 2147483647 w 2240"/>
              <a:gd name="T3" fmla="*/ 0 h 393"/>
              <a:gd name="T4" fmla="*/ 0 60000 65536"/>
              <a:gd name="T5" fmla="*/ 0 60000 65536"/>
              <a:gd name="T6" fmla="*/ 0 w 2240"/>
              <a:gd name="T7" fmla="*/ 0 h 393"/>
              <a:gd name="T8" fmla="*/ 2240 w 2240"/>
              <a:gd name="T9" fmla="*/ 393 h 3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40" h="393">
                <a:moveTo>
                  <a:pt x="0" y="393"/>
                </a:moveTo>
                <a:lnTo>
                  <a:pt x="224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1" name="Freeform 38"/>
          <p:cNvSpPr/>
          <p:nvPr/>
        </p:nvSpPr>
        <p:spPr bwMode="auto">
          <a:xfrm>
            <a:off x="4224338" y="2540000"/>
            <a:ext cx="3454400" cy="668338"/>
          </a:xfrm>
          <a:custGeom>
            <a:avLst/>
            <a:gdLst>
              <a:gd name="T0" fmla="*/ 0 w 2176"/>
              <a:gd name="T1" fmla="*/ 2147483647 h 421"/>
              <a:gd name="T2" fmla="*/ 2147483647 w 2176"/>
              <a:gd name="T3" fmla="*/ 0 h 421"/>
              <a:gd name="T4" fmla="*/ 0 60000 65536"/>
              <a:gd name="T5" fmla="*/ 0 60000 65536"/>
              <a:gd name="T6" fmla="*/ 0 w 2176"/>
              <a:gd name="T7" fmla="*/ 0 h 421"/>
              <a:gd name="T8" fmla="*/ 2176 w 2176"/>
              <a:gd name="T9" fmla="*/ 421 h 4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76" h="421">
                <a:moveTo>
                  <a:pt x="0" y="421"/>
                </a:moveTo>
                <a:lnTo>
                  <a:pt x="217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2" name="Freeform 39"/>
          <p:cNvSpPr/>
          <p:nvPr/>
        </p:nvSpPr>
        <p:spPr bwMode="auto">
          <a:xfrm>
            <a:off x="2590800" y="2362200"/>
            <a:ext cx="3694113" cy="33338"/>
          </a:xfrm>
          <a:custGeom>
            <a:avLst/>
            <a:gdLst>
              <a:gd name="T0" fmla="*/ 0 w 2327"/>
              <a:gd name="T1" fmla="*/ 0 h 21"/>
              <a:gd name="T2" fmla="*/ 2147483647 w 2327"/>
              <a:gd name="T3" fmla="*/ 2147483647 h 21"/>
              <a:gd name="T4" fmla="*/ 0 60000 65536"/>
              <a:gd name="T5" fmla="*/ 0 60000 65536"/>
              <a:gd name="T6" fmla="*/ 0 w 2327"/>
              <a:gd name="T7" fmla="*/ 0 h 21"/>
              <a:gd name="T8" fmla="*/ 2327 w 2327"/>
              <a:gd name="T9" fmla="*/ 21 h 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27" h="21">
                <a:moveTo>
                  <a:pt x="0" y="0"/>
                </a:moveTo>
                <a:lnTo>
                  <a:pt x="2327" y="2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3" name="Freeform 40"/>
          <p:cNvSpPr/>
          <p:nvPr/>
        </p:nvSpPr>
        <p:spPr bwMode="auto">
          <a:xfrm>
            <a:off x="914400" y="2286000"/>
            <a:ext cx="6908800" cy="1095375"/>
          </a:xfrm>
          <a:custGeom>
            <a:avLst/>
            <a:gdLst>
              <a:gd name="T0" fmla="*/ 0 w 4352"/>
              <a:gd name="T1" fmla="*/ 0 h 690"/>
              <a:gd name="T2" fmla="*/ 2147483647 w 4352"/>
              <a:gd name="T3" fmla="*/ 2147483647 h 690"/>
              <a:gd name="T4" fmla="*/ 0 60000 65536"/>
              <a:gd name="T5" fmla="*/ 0 60000 65536"/>
              <a:gd name="T6" fmla="*/ 0 w 4352"/>
              <a:gd name="T7" fmla="*/ 0 h 690"/>
              <a:gd name="T8" fmla="*/ 4352 w 4352"/>
              <a:gd name="T9" fmla="*/ 690 h 6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52" h="690">
                <a:moveTo>
                  <a:pt x="0" y="0"/>
                </a:moveTo>
                <a:lnTo>
                  <a:pt x="4352" y="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4" name="Freeform 41"/>
          <p:cNvSpPr/>
          <p:nvPr/>
        </p:nvSpPr>
        <p:spPr bwMode="auto">
          <a:xfrm>
            <a:off x="2257425" y="2878138"/>
            <a:ext cx="5884863" cy="198437"/>
          </a:xfrm>
          <a:custGeom>
            <a:avLst/>
            <a:gdLst>
              <a:gd name="T0" fmla="*/ 0 w 3707"/>
              <a:gd name="T1" fmla="*/ 0 h 125"/>
              <a:gd name="T2" fmla="*/ 2147483647 w 3707"/>
              <a:gd name="T3" fmla="*/ 2147483647 h 125"/>
              <a:gd name="T4" fmla="*/ 0 60000 65536"/>
              <a:gd name="T5" fmla="*/ 0 60000 65536"/>
              <a:gd name="T6" fmla="*/ 0 w 3707"/>
              <a:gd name="T7" fmla="*/ 0 h 125"/>
              <a:gd name="T8" fmla="*/ 3707 w 3707"/>
              <a:gd name="T9" fmla="*/ 125 h 1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7" h="125">
                <a:moveTo>
                  <a:pt x="0" y="0"/>
                </a:moveTo>
                <a:lnTo>
                  <a:pt x="3707" y="12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5" name="TextBox 37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SIFT2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 descr="SIF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altLang="zh-CN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特征点匹配</a:t>
            </a:r>
            <a:endParaRPr lang="en-US" altLang="zh-CN" i="1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3.</a:t>
            </a:r>
            <a:r>
              <a:rPr lang="zh-CN" altLang="en-US" dirty="0"/>
              <a:t>匹配特征点筛选</a:t>
            </a:r>
            <a:endParaRPr lang="en-US" altLang="zh-CN" dirty="0"/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3" name="Freeform 7"/>
          <p:cNvSpPr/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5" name="Freeform 9"/>
          <p:cNvSpPr/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7" name="Freeform 11"/>
          <p:cNvSpPr/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8" name="Freeform 12"/>
          <p:cNvSpPr/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9" name="Freeform 13"/>
          <p:cNvSpPr/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0" name="Freeform 14"/>
          <p:cNvSpPr/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12" name="Freeform 16"/>
          <p:cNvSpPr/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3" name="Freeform 17"/>
          <p:cNvSpPr/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4" name="Freeform 18"/>
          <p:cNvSpPr/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5" name="Freeform 19"/>
          <p:cNvSpPr/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6" name="Freeform 20"/>
          <p:cNvSpPr/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7" name="Freeform 21"/>
          <p:cNvSpPr/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8" name="Freeform 22"/>
          <p:cNvSpPr/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9" name="TextBox 23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891492"/>
            <a:ext cx="7772400" cy="275325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altLang="zh-CN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特征点匹配</a:t>
            </a:r>
            <a:endParaRPr lang="en-US" altLang="zh-CN" i="1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3.</a:t>
            </a:r>
            <a:r>
              <a:rPr lang="zh-CN" altLang="en-US" dirty="0"/>
              <a:t>匹配特征点筛选</a:t>
            </a:r>
            <a:endParaRPr lang="en-US" altLang="zh-CN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4.</a:t>
            </a:r>
            <a:r>
              <a:rPr lang="zh-CN" altLang="en-US" dirty="0"/>
              <a:t>变换参数求解</a:t>
            </a:r>
            <a:endParaRPr lang="en-US" altLang="zh-CN" dirty="0"/>
          </a:p>
        </p:txBody>
      </p:sp>
      <p:pic>
        <p:nvPicPr>
          <p:cNvPr id="107524" name="Picture 23" descr="homography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38313" y="963613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第六章</a:t>
            </a:r>
            <a:r>
              <a:rPr kumimoji="1" lang="en-US" altLang="zh-CN" dirty="0"/>
              <a:t>-</a:t>
            </a:r>
            <a:r>
              <a:rPr lang="zh-CN" altLang="en-US" dirty="0"/>
              <a:t>机器学习与图像分类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最近邻方法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最近邻分类方法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距离测度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超参数</a:t>
            </a:r>
            <a:endParaRPr lang="en-US" altLang="zh-CN" sz="2000" dirty="0"/>
          </a:p>
          <a:p>
            <a:r>
              <a:rPr lang="zh-CN" altLang="en-US" sz="2400" dirty="0"/>
              <a:t>线性分类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线性分类器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线性分类器的三种解释</a:t>
            </a:r>
            <a:endParaRPr lang="en-US" altLang="zh-CN" sz="2000" dirty="0"/>
          </a:p>
          <a:p>
            <a:r>
              <a:rPr lang="zh-CN" altLang="en-US" sz="2400" dirty="0"/>
              <a:t>损失函数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SVM</a:t>
            </a:r>
            <a:r>
              <a:rPr lang="zh-CN" altLang="en-US" sz="2000" dirty="0"/>
              <a:t>损失函数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交叉熵损失函数</a:t>
            </a:r>
            <a:endParaRPr lang="en-US" altLang="zh-CN" sz="2000" dirty="0"/>
          </a:p>
          <a:p>
            <a:r>
              <a:rPr lang="zh-CN" altLang="en-US" sz="2400" dirty="0"/>
              <a:t>最优化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梯度速降法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随机梯度速降法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最近邻分类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EECS 498-007 Lecture 2 - </a:t>
            </a:r>
            <a:fld id="{AC1089D3-84F4-7045-A571-C61BEF9B13BC}" type="slidenum">
              <a:rPr lang="en-US" smtClean="0"/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366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94401" y="1707989"/>
            <a:ext cx="4955198" cy="3641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参数化方法：线性分类器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EECS 498-007 Lecture 2 - </a:t>
            </a:r>
            <a:fld id="{AC1089D3-84F4-7045-A571-C61BEF9B13BC}" type="slidenum">
              <a:rPr lang="en-US" smtClean="0"/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722;p66"/>
          <p:cNvPicPr preferRelativeResize="0"/>
          <p:nvPr/>
        </p:nvPicPr>
        <p:blipFill rotWithShape="1">
          <a:blip r:embed="rId1"/>
          <a:srcRect l="13919" t="13185" b="34052"/>
          <a:stretch>
            <a:fillRect/>
          </a:stretch>
        </p:blipFill>
        <p:spPr>
          <a:xfrm>
            <a:off x="472890" y="2524336"/>
            <a:ext cx="1177109" cy="1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23;p66"/>
          <p:cNvSpPr txBox="1"/>
          <p:nvPr/>
        </p:nvSpPr>
        <p:spPr>
          <a:xfrm>
            <a:off x="534923" y="2035238"/>
            <a:ext cx="1053026" cy="48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rgbClr val="0000FF"/>
                </a:solidFill>
              </a:rPr>
              <a:t>图像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Google Shape;724;p66"/>
          <p:cNvSpPr txBox="1"/>
          <p:nvPr/>
        </p:nvSpPr>
        <p:spPr>
          <a:xfrm>
            <a:off x="3279880" y="4535747"/>
            <a:ext cx="1680593" cy="8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参数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lvl="0" algn="ctr" defTabSz="685800"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或 权重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Google Shape;725;p66"/>
          <p:cNvSpPr txBox="1"/>
          <p:nvPr/>
        </p:nvSpPr>
        <p:spPr>
          <a:xfrm>
            <a:off x="3695787" y="3872591"/>
            <a:ext cx="848779" cy="71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726;p66"/>
          <p:cNvSpPr txBox="1"/>
          <p:nvPr/>
        </p:nvSpPr>
        <p:spPr>
          <a:xfrm>
            <a:off x="3438754" y="2801164"/>
            <a:ext cx="1362845" cy="59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</a:t>
            </a: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GB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GB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727;p66"/>
          <p:cNvCxnSpPr/>
          <p:nvPr/>
        </p:nvCxnSpPr>
        <p:spPr>
          <a:xfrm>
            <a:off x="1819175" y="3100636"/>
            <a:ext cx="1619579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728;p66"/>
          <p:cNvCxnSpPr/>
          <p:nvPr/>
        </p:nvCxnSpPr>
        <p:spPr>
          <a:xfrm rot="10800000">
            <a:off x="4120177" y="3400214"/>
            <a:ext cx="0" cy="4723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729;p66"/>
          <p:cNvCxnSpPr/>
          <p:nvPr/>
        </p:nvCxnSpPr>
        <p:spPr>
          <a:xfrm>
            <a:off x="4651064" y="3100636"/>
            <a:ext cx="123987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730;p66"/>
          <p:cNvSpPr txBox="1"/>
          <p:nvPr/>
        </p:nvSpPr>
        <p:spPr>
          <a:xfrm>
            <a:off x="6061270" y="2602253"/>
            <a:ext cx="2538124" cy="9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defTabSz="685800"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10</a:t>
            </a:r>
            <a:r>
              <a:rPr lang="zh-CN" altLang="en-US" sz="2400" dirty="0">
                <a:solidFill>
                  <a:prstClr val="black"/>
                </a:solidFill>
              </a:rPr>
              <a:t> 个数字对应各类别的响应分值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15" name="Google Shape;732;p66"/>
          <p:cNvSpPr txBox="1"/>
          <p:nvPr/>
        </p:nvSpPr>
        <p:spPr>
          <a:xfrm>
            <a:off x="2768279" y="1732018"/>
            <a:ext cx="3292991" cy="67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</a:t>
            </a: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x,W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</a:t>
            </a: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+ b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750;p67"/>
          <p:cNvSpPr/>
          <p:nvPr/>
        </p:nvSpPr>
        <p:spPr>
          <a:xfrm>
            <a:off x="4829362" y="1977077"/>
            <a:ext cx="223142" cy="31011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751;p67"/>
          <p:cNvSpPr txBox="1"/>
          <p:nvPr/>
        </p:nvSpPr>
        <p:spPr>
          <a:xfrm>
            <a:off x="2993462" y="2385541"/>
            <a:ext cx="795302" cy="39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,)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752;p67"/>
          <p:cNvSpPr/>
          <p:nvPr/>
        </p:nvSpPr>
        <p:spPr>
          <a:xfrm>
            <a:off x="2768279" y="1873444"/>
            <a:ext cx="1245669" cy="491822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753;p67"/>
          <p:cNvSpPr txBox="1"/>
          <p:nvPr/>
        </p:nvSpPr>
        <p:spPr>
          <a:xfrm>
            <a:off x="4013948" y="2380763"/>
            <a:ext cx="1532560" cy="39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754;p67"/>
          <p:cNvSpPr/>
          <p:nvPr/>
        </p:nvSpPr>
        <p:spPr>
          <a:xfrm>
            <a:off x="4339769" y="1860924"/>
            <a:ext cx="467187" cy="45768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755;p67"/>
          <p:cNvSpPr txBox="1"/>
          <p:nvPr/>
        </p:nvSpPr>
        <p:spPr>
          <a:xfrm>
            <a:off x="4780227" y="1463002"/>
            <a:ext cx="1435726" cy="39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,)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779;p68"/>
          <p:cNvSpPr/>
          <p:nvPr/>
        </p:nvSpPr>
        <p:spPr>
          <a:xfrm>
            <a:off x="5465883" y="1880594"/>
            <a:ext cx="482874" cy="457681"/>
          </a:xfrm>
          <a:prstGeom prst="rect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780;p68"/>
          <p:cNvSpPr txBox="1"/>
          <p:nvPr/>
        </p:nvSpPr>
        <p:spPr>
          <a:xfrm>
            <a:off x="5992372" y="1903413"/>
            <a:ext cx="874310" cy="45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,)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731;p66"/>
          <p:cNvSpPr txBox="1"/>
          <p:nvPr/>
        </p:nvSpPr>
        <p:spPr>
          <a:xfrm>
            <a:off x="381000" y="3703021"/>
            <a:ext cx="1581112" cy="69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32x32x3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矩阵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zh-CN" altLang="en-US" sz="1800" dirty="0">
                <a:solidFill>
                  <a:prstClr val="black"/>
                </a:solidFill>
                <a:latin typeface="Calibri" panose="020F0502020204030204"/>
              </a:rPr>
              <a:t>共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  <a:r>
              <a:rPr kumimoji="0" lang="zh-CN" alt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个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线性分类器</a:t>
            </a:r>
            <a:r>
              <a:rPr lang="en-US" dirty="0"/>
              <a:t>: </a:t>
            </a:r>
            <a:r>
              <a:rPr lang="zh-CN" altLang="en-US" dirty="0"/>
              <a:t>三个角度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EECS 498-007 Lecture 2 - </a:t>
            </a:r>
            <a:fld id="{AC1089D3-84F4-7045-A571-C61BEF9B13BC}" type="slidenum">
              <a:rPr lang="en-US" smtClean="0"/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923;p7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4168" y="3569556"/>
            <a:ext cx="2912465" cy="1177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924;p77"/>
          <p:cNvGrpSpPr/>
          <p:nvPr/>
        </p:nvGrpSpPr>
        <p:grpSpPr>
          <a:xfrm>
            <a:off x="3448196" y="3609753"/>
            <a:ext cx="2591833" cy="1097303"/>
            <a:chOff x="2181723" y="3651475"/>
            <a:chExt cx="2705603" cy="1145350"/>
          </a:xfrm>
        </p:grpSpPr>
        <p:pic>
          <p:nvPicPr>
            <p:cNvPr id="7" name="Google Shape;925;p77"/>
            <p:cNvPicPr preferRelativeResize="0"/>
            <p:nvPr/>
          </p:nvPicPr>
          <p:blipFill rotWithShape="1">
            <a:blip r:embed="rId2"/>
            <a:srcRect r="50027"/>
            <a:stretch>
              <a:fillRect/>
            </a:stretch>
          </p:blipFill>
          <p:spPr>
            <a:xfrm>
              <a:off x="2181723" y="3651475"/>
              <a:ext cx="2705599" cy="57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26;p77"/>
            <p:cNvPicPr preferRelativeResize="0"/>
            <p:nvPr/>
          </p:nvPicPr>
          <p:blipFill rotWithShape="1">
            <a:blip r:embed="rId2"/>
            <a:srcRect l="50027"/>
            <a:stretch>
              <a:fillRect/>
            </a:stretch>
          </p:blipFill>
          <p:spPr>
            <a:xfrm>
              <a:off x="2181726" y="4224150"/>
              <a:ext cx="2705599" cy="57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927;p77"/>
          <p:cNvSpPr txBox="1"/>
          <p:nvPr/>
        </p:nvSpPr>
        <p:spPr>
          <a:xfrm>
            <a:off x="948920" y="2697930"/>
            <a:ext cx="1382940" cy="51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f(x,W) = Wx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928;p77"/>
          <p:cNvSpPr txBox="1"/>
          <p:nvPr/>
        </p:nvSpPr>
        <p:spPr>
          <a:xfrm>
            <a:off x="1119850" y="1914383"/>
            <a:ext cx="1616428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代数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角度</a:t>
            </a:r>
            <a:endParaRPr kumimoji="0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929;p77"/>
          <p:cNvSpPr txBox="1"/>
          <p:nvPr/>
        </p:nvSpPr>
        <p:spPr>
          <a:xfrm>
            <a:off x="4090800" y="1914383"/>
            <a:ext cx="1476892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可视化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角度</a:t>
            </a:r>
            <a:endParaRPr kumimoji="0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930;p77"/>
          <p:cNvSpPr txBox="1"/>
          <p:nvPr/>
        </p:nvSpPr>
        <p:spPr>
          <a:xfrm>
            <a:off x="7196142" y="1914382"/>
            <a:ext cx="1319208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几何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角度</a:t>
            </a:r>
            <a:endParaRPr kumimoji="0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oogle Shape;931;p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66632" y="3538714"/>
            <a:ext cx="2305076" cy="166241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2;p77"/>
          <p:cNvSpPr txBox="1"/>
          <p:nvPr/>
        </p:nvSpPr>
        <p:spPr>
          <a:xfrm>
            <a:off x="3920521" y="2663289"/>
            <a:ext cx="1647171" cy="63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prstClr val="black"/>
                </a:solidFill>
                <a:latin typeface="Calibri" panose="020F0502020204030204"/>
              </a:rPr>
              <a:t>每类一个模板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Google Shape;933;p77"/>
          <p:cNvCxnSpPr/>
          <p:nvPr/>
        </p:nvCxnSpPr>
        <p:spPr>
          <a:xfrm>
            <a:off x="3283887" y="2021458"/>
            <a:ext cx="0" cy="34107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934;p77"/>
          <p:cNvCxnSpPr/>
          <p:nvPr/>
        </p:nvCxnSpPr>
        <p:spPr>
          <a:xfrm>
            <a:off x="6254913" y="2021458"/>
            <a:ext cx="0" cy="34107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935;p77"/>
          <p:cNvSpPr txBox="1"/>
          <p:nvPr/>
        </p:nvSpPr>
        <p:spPr>
          <a:xfrm>
            <a:off x="6712494" y="2663277"/>
            <a:ext cx="2013376" cy="63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超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平面切割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多类</a:t>
            </a:r>
            <a:r>
              <a:rPr lang="en-US" altLang="zh-CN" dirty="0"/>
              <a:t> SVM </a:t>
            </a:r>
            <a:r>
              <a:rPr lang="zh-CN" altLang="en-US" dirty="0"/>
              <a:t>损失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3 -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Google Shape;337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84604" y="1496274"/>
            <a:ext cx="921889" cy="39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40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27925" y="2484786"/>
            <a:ext cx="1543683" cy="32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70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2968" y="3526438"/>
            <a:ext cx="3931728" cy="421504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2" name="Google Shape;184;p22"/>
          <p:cNvPicPr preferRelativeResize="0"/>
          <p:nvPr/>
        </p:nvPicPr>
        <p:blipFill rotWithShape="1">
          <a:blip r:embed="rId4"/>
          <a:srcRect l="13919" t="13185" b="34052"/>
          <a:stretch>
            <a:fillRect/>
          </a:stretch>
        </p:blipFill>
        <p:spPr>
          <a:xfrm>
            <a:off x="1019515" y="1917956"/>
            <a:ext cx="1177109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85;p22"/>
          <p:cNvPicPr preferRelativeResize="0"/>
          <p:nvPr/>
        </p:nvPicPr>
        <p:blipFill rotWithShape="1">
          <a:blip r:embed="rId5"/>
          <a:srcRect l="11760" r="15953"/>
          <a:stretch>
            <a:fillRect/>
          </a:stretch>
        </p:blipFill>
        <p:spPr>
          <a:xfrm>
            <a:off x="2295969" y="1909060"/>
            <a:ext cx="1258223" cy="115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86;p22"/>
          <p:cNvPicPr preferRelativeResize="0"/>
          <p:nvPr/>
        </p:nvPicPr>
        <p:blipFill rotWithShape="1">
          <a:blip r:embed="rId6"/>
          <a:srcRect r="27262"/>
          <a:stretch>
            <a:fillRect/>
          </a:stretch>
        </p:blipFill>
        <p:spPr>
          <a:xfrm>
            <a:off x="3685963" y="1913796"/>
            <a:ext cx="1119539" cy="115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1268873" y="3222948"/>
            <a:ext cx="67839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3.2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721" y="3222948"/>
            <a:ext cx="652358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7885" y="3823381"/>
            <a:ext cx="71802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387" y="4423813"/>
            <a:ext cx="81702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frog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1277" y="3823381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53858" y="4423813"/>
            <a:ext cx="790601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-1.7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88288" y="3222948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1.3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85883" y="3823381"/>
            <a:ext cx="67839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4.9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88288" y="4423813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2.0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05300" y="3222948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2.2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05299" y="3824800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2.5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85475" y="4425350"/>
            <a:ext cx="795411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-3.1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70856" y="1482285"/>
            <a:ext cx="3792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给定一副图像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      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为图像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    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为标签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令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                 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为响应分值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则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SVM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损失定义为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Google Shape;338;p27"/>
          <p:cNvPicPr preferRelativeResize="0"/>
          <p:nvPr/>
        </p:nvPicPr>
        <p:blipFill rotWithShape="1">
          <a:blip r:embed="rId1"/>
          <a:srcRect l="55307" r="11518"/>
          <a:stretch>
            <a:fillRect/>
          </a:stretch>
        </p:blipFill>
        <p:spPr>
          <a:xfrm>
            <a:off x="6823600" y="1829648"/>
            <a:ext cx="310031" cy="39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39;p27"/>
          <p:cNvPicPr preferRelativeResize="0"/>
          <p:nvPr/>
        </p:nvPicPr>
        <p:blipFill rotWithShape="1">
          <a:blip r:embed="rId1"/>
          <a:srcRect l="15513" r="51310"/>
          <a:stretch>
            <a:fillRect/>
          </a:stretch>
        </p:blipFill>
        <p:spPr>
          <a:xfrm>
            <a:off x="5472081" y="1828228"/>
            <a:ext cx="310031" cy="39624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71;p28"/>
          <p:cNvSpPr txBox="1"/>
          <p:nvPr/>
        </p:nvSpPr>
        <p:spPr>
          <a:xfrm>
            <a:off x="5478900" y="3914655"/>
            <a:ext cx="3376032" cy="172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max(0, 5.1 - 3.2 + 1) 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+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max(0, -1.7 - 3.2 + 1)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max(0, 2.9) + max(0, -3.9)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2.9 + 0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2.9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386" y="5024245"/>
            <a:ext cx="84570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372;p28"/>
          <p:cNvSpPr/>
          <p:nvPr/>
        </p:nvSpPr>
        <p:spPr>
          <a:xfrm>
            <a:off x="1059435" y="3225893"/>
            <a:ext cx="1155599" cy="23408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66693" y="5024246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2.9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课程目标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8796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3600" dirty="0"/>
              <a:t>1.</a:t>
            </a:r>
            <a:r>
              <a:rPr lang="zh-CN" altLang="en-US" sz="3600" dirty="0"/>
              <a:t>图像形成的基本原理</a:t>
            </a:r>
            <a:endParaRPr lang="en-US" sz="3600" dirty="0"/>
          </a:p>
          <a:p>
            <a:r>
              <a:rPr lang="en-US" altLang="zh-CN" sz="3600" dirty="0"/>
              <a:t>2.</a:t>
            </a:r>
            <a:r>
              <a:rPr lang="zh-CN" altLang="en-US" sz="3600" dirty="0"/>
              <a:t>图像分析基础</a:t>
            </a:r>
            <a:endParaRPr lang="en-US" altLang="zh-CN" sz="3600" dirty="0"/>
          </a:p>
          <a:p>
            <a:pPr marL="0" indent="0">
              <a:buNone/>
            </a:pPr>
            <a:r>
              <a:rPr lang="zh-CN" altLang="en-US" sz="3100" dirty="0"/>
              <a:t>         卷积、</a:t>
            </a:r>
            <a:r>
              <a:rPr lang="zh-CN" altLang="en-US" sz="3100" dirty="0"/>
              <a:t>边缘提取、图像金字塔</a:t>
            </a:r>
            <a:endParaRPr lang="en-US" sz="3100" dirty="0"/>
          </a:p>
          <a:p>
            <a:pPr marL="0" indent="0">
              <a:buNone/>
            </a:pPr>
            <a:r>
              <a:rPr lang="zh-CN" altLang="en-US" sz="3100" dirty="0"/>
              <a:t>         图像局部特征分析</a:t>
            </a:r>
            <a:endParaRPr lang="en-US" sz="3100" dirty="0"/>
          </a:p>
          <a:p>
            <a:r>
              <a:rPr lang="en-US" altLang="zh-CN" sz="3600" dirty="0"/>
              <a:t>3.</a:t>
            </a:r>
            <a:r>
              <a:rPr lang="zh-CN" altLang="en-US" sz="3600" dirty="0"/>
              <a:t>基于深度学习的图像分析</a:t>
            </a:r>
            <a:endParaRPr lang="en-US" altLang="zh-CN" sz="3600" dirty="0"/>
          </a:p>
          <a:p>
            <a:pPr marL="0" indent="0">
              <a:buNone/>
            </a:pPr>
            <a:r>
              <a:rPr lang="zh-CN" altLang="en-US" sz="3100" dirty="0"/>
              <a:t>         深度学习与图像分类</a:t>
            </a:r>
            <a:endParaRPr lang="en-US" sz="3100" dirty="0"/>
          </a:p>
          <a:p>
            <a:pPr marL="0" indent="0">
              <a:buNone/>
            </a:pPr>
            <a:r>
              <a:rPr lang="zh-CN" altLang="en-US" sz="3100" dirty="0"/>
              <a:t>         图像分割</a:t>
            </a:r>
            <a:endParaRPr lang="en-US" altLang="zh-CN" sz="3100" dirty="0"/>
          </a:p>
          <a:p>
            <a:pPr marL="0" indent="0">
              <a:buNone/>
            </a:pPr>
            <a:r>
              <a:rPr lang="zh-CN" altLang="en-US" sz="3100" dirty="0"/>
              <a:t>         目标检测与识别</a:t>
            </a:r>
            <a:endParaRPr lang="en-US" altLang="zh-CN" sz="3100" dirty="0"/>
          </a:p>
          <a:p>
            <a:pPr marL="0" indent="0">
              <a:buNone/>
            </a:pPr>
            <a:r>
              <a:rPr lang="zh-CN" altLang="en-US" sz="3100" dirty="0"/>
              <a:t>         图像生成</a:t>
            </a:r>
            <a:endParaRPr lang="en-US" altLang="zh-CN" sz="3100" dirty="0"/>
          </a:p>
          <a:p>
            <a:r>
              <a:rPr lang="en-US" altLang="zh-CN" sz="3600" dirty="0"/>
              <a:t>4.</a:t>
            </a:r>
            <a:r>
              <a:rPr lang="zh-CN" altLang="en-US" sz="3600" dirty="0"/>
              <a:t> 视觉分析</a:t>
            </a:r>
            <a:endParaRPr lang="en-US" altLang="zh-CN" sz="3600" dirty="0"/>
          </a:p>
          <a:p>
            <a:pPr marL="0" indent="0">
              <a:buNone/>
            </a:pPr>
            <a:r>
              <a:rPr lang="zh-CN" altLang="en-US" sz="3100" dirty="0"/>
              <a:t>         图像全景拼接与配准</a:t>
            </a:r>
            <a:endParaRPr lang="en-US" altLang="zh-CN" sz="3100" dirty="0"/>
          </a:p>
          <a:p>
            <a:pPr marL="0" indent="0">
              <a:buNone/>
            </a:pPr>
            <a:r>
              <a:rPr lang="zh-CN" altLang="en-US" sz="3100" dirty="0"/>
              <a:t>         光流与运动估计</a:t>
            </a:r>
            <a:endParaRPr lang="en-US" altLang="zh-CN" sz="3100" dirty="0"/>
          </a:p>
          <a:p>
            <a:pPr marL="0" indent="0">
              <a:buNone/>
            </a:pPr>
            <a:r>
              <a:rPr lang="zh-CN" altLang="en-US" sz="3100" dirty="0"/>
              <a:t>         双目视觉原理</a:t>
            </a:r>
            <a:r>
              <a:rPr lang="en-US" sz="3100" dirty="0"/>
              <a:t> </a:t>
            </a:r>
            <a:endParaRPr lang="en-US" sz="31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8312793" cy="513268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交叉熵损失</a:t>
            </a:r>
            <a:r>
              <a:rPr lang="en-US" altLang="zh-CN" dirty="0"/>
              <a:t>(</a:t>
            </a:r>
            <a:r>
              <a:rPr lang="zh-CN" altLang="en-US" dirty="0"/>
              <a:t>多元</a:t>
            </a:r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3 -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oogle Shape;920;p54"/>
          <p:cNvPicPr preferRelativeResize="0"/>
          <p:nvPr/>
        </p:nvPicPr>
        <p:blipFill rotWithShape="1">
          <a:blip r:embed="rId1"/>
          <a:srcRect l="13919" t="13185" b="34052"/>
          <a:stretch>
            <a:fillRect/>
          </a:stretch>
        </p:blipFill>
        <p:spPr>
          <a:xfrm>
            <a:off x="1019513" y="2012371"/>
            <a:ext cx="1177109" cy="1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21;p54"/>
          <p:cNvSpPr txBox="1"/>
          <p:nvPr/>
        </p:nvSpPr>
        <p:spPr>
          <a:xfrm>
            <a:off x="2358036" y="1593086"/>
            <a:ext cx="6115414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将分类器输出的分值解释为概率：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8873" y="3222948"/>
            <a:ext cx="67839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3.2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721" y="3222948"/>
            <a:ext cx="652358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885" y="3823381"/>
            <a:ext cx="71802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387" y="4423813"/>
            <a:ext cx="81702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frog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1277" y="3823381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3858" y="4423813"/>
            <a:ext cx="790601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-1.7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62" y="3222948"/>
            <a:ext cx="91996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24.5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79762" y="3823380"/>
            <a:ext cx="106978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164.0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9762" y="4434022"/>
            <a:ext cx="91996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0.18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0016" y="3222948"/>
            <a:ext cx="91996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0.13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20016" y="3823381"/>
            <a:ext cx="10149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0.87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20016" y="4434022"/>
            <a:ext cx="91996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0.00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1031;p58"/>
          <p:cNvSpPr/>
          <p:nvPr/>
        </p:nvSpPr>
        <p:spPr>
          <a:xfrm>
            <a:off x="1076755" y="3269228"/>
            <a:ext cx="1062623" cy="1669965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1014;p58"/>
          <p:cNvSpPr/>
          <p:nvPr/>
        </p:nvSpPr>
        <p:spPr>
          <a:xfrm>
            <a:off x="2853917" y="3272691"/>
            <a:ext cx="1062623" cy="16699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1018;p58"/>
          <p:cNvSpPr/>
          <p:nvPr/>
        </p:nvSpPr>
        <p:spPr>
          <a:xfrm>
            <a:off x="4702437" y="3272691"/>
            <a:ext cx="1062623" cy="1669965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Google Shape;1022;p58"/>
          <p:cNvCxnSpPr/>
          <p:nvPr/>
        </p:nvCxnSpPr>
        <p:spPr>
          <a:xfrm>
            <a:off x="2193096" y="4100379"/>
            <a:ext cx="588747" cy="0"/>
          </a:xfrm>
          <a:prstGeom prst="straightConnector1">
            <a:avLst/>
          </a:prstGeom>
          <a:noFill/>
          <a:ln w="635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022;p58"/>
          <p:cNvCxnSpPr/>
          <p:nvPr/>
        </p:nvCxnSpPr>
        <p:spPr>
          <a:xfrm>
            <a:off x="4000193" y="4107674"/>
            <a:ext cx="588747" cy="0"/>
          </a:xfrm>
          <a:prstGeom prst="straightConnector1">
            <a:avLst/>
          </a:prstGeom>
          <a:noFill/>
          <a:ln w="635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1027;p58"/>
          <p:cNvSpPr txBox="1"/>
          <p:nvPr/>
        </p:nvSpPr>
        <p:spPr>
          <a:xfrm>
            <a:off x="2649022" y="2597055"/>
            <a:ext cx="1438895" cy="6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概率必须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&gt;= 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Google Shape;1028;p58"/>
          <p:cNvSpPr txBox="1"/>
          <p:nvPr/>
        </p:nvSpPr>
        <p:spPr>
          <a:xfrm>
            <a:off x="4303877" y="2597055"/>
            <a:ext cx="1552061" cy="6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概率和为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20428" y="3638714"/>
            <a:ext cx="5732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79971" y="3754130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归一化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8" name="Google Shape;1011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62081" y="2153607"/>
            <a:ext cx="1784433" cy="355408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" name="Google Shape;1012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99317" y="2105811"/>
            <a:ext cx="2885825" cy="492109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TextBox 39"/>
          <p:cNvSpPr txBox="1"/>
          <p:nvPr/>
        </p:nvSpPr>
        <p:spPr>
          <a:xfrm>
            <a:off x="8032831" y="2024061"/>
            <a:ext cx="1145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函数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oogle Shape;1105;p60"/>
          <p:cNvPicPr preferRelativeResize="0"/>
          <p:nvPr/>
        </p:nvPicPr>
        <p:blipFill rotWithShape="1">
          <a:blip r:embed="rId4"/>
          <a:srcRect t="10" b="-10"/>
          <a:stretch>
            <a:fillRect/>
          </a:stretch>
        </p:blipFill>
        <p:spPr>
          <a:xfrm>
            <a:off x="5798066" y="2774738"/>
            <a:ext cx="3268888" cy="380262"/>
          </a:xfrm>
          <a:prstGeom prst="rect">
            <a:avLst/>
          </a:prstGeom>
          <a:noFill/>
          <a:ln w="12700">
            <a:solidFill>
              <a:srgbClr val="666666"/>
            </a:solidFill>
          </a:ln>
        </p:spPr>
      </p:pic>
      <p:sp>
        <p:nvSpPr>
          <p:cNvPr id="42" name="Google Shape;1107;p60"/>
          <p:cNvSpPr txBox="1"/>
          <p:nvPr/>
        </p:nvSpPr>
        <p:spPr>
          <a:xfrm>
            <a:off x="5878556" y="3249985"/>
            <a:ext cx="2161537" cy="91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GB" sz="2400" b="0" i="0" u="none" strike="noStrike" kern="1200" cap="none" spc="0" normalizeH="0" baseline="-2500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-log(0.13)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=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2.04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oogle Shape;1108;p60"/>
          <p:cNvSpPr txBox="1"/>
          <p:nvPr/>
        </p:nvSpPr>
        <p:spPr>
          <a:xfrm>
            <a:off x="5798066" y="4178256"/>
            <a:ext cx="3268888" cy="12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最大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似然估计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选择权重对应</a:t>
            </a:r>
            <a:r>
              <a:rPr kumimoji="0" lang="zh-CN" alt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观察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数据的最大似然函数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1138;p61"/>
          <p:cNvSpPr txBox="1"/>
          <p:nvPr/>
        </p:nvSpPr>
        <p:spPr>
          <a:xfrm>
            <a:off x="2575738" y="4873343"/>
            <a:ext cx="1618979" cy="6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非归一化概率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Google Shape;1141;p61"/>
          <p:cNvSpPr txBox="1"/>
          <p:nvPr/>
        </p:nvSpPr>
        <p:spPr>
          <a:xfrm>
            <a:off x="4509596" y="5019200"/>
            <a:ext cx="1340801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概率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Google Shape;1142;p61"/>
          <p:cNvSpPr txBox="1"/>
          <p:nvPr/>
        </p:nvSpPr>
        <p:spPr>
          <a:xfrm>
            <a:off x="669042" y="4907415"/>
            <a:ext cx="1878048" cy="6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非归一化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log-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概率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/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logits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随机梯度速降</a:t>
            </a:r>
            <a:r>
              <a:rPr lang="en-US" dirty="0"/>
              <a:t>(SGD)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4 -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649;p96"/>
          <p:cNvPicPr preferRelativeResize="0"/>
          <p:nvPr/>
        </p:nvPicPr>
        <p:blipFill rotWithShape="1">
          <a:blip r:embed="rId1"/>
          <a:srcRect l="15421" r="12480" b="54683"/>
          <a:stretch>
            <a:fillRect/>
          </a:stretch>
        </p:blipFill>
        <p:spPr>
          <a:xfrm>
            <a:off x="671541" y="1840585"/>
            <a:ext cx="4170567" cy="85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51;p96"/>
          <p:cNvPicPr preferRelativeResize="0"/>
          <p:nvPr/>
        </p:nvPicPr>
        <p:blipFill rotWithShape="1">
          <a:blip r:embed="rId1"/>
          <a:srcRect l="3394" t="51196" r="1782" b="3484"/>
          <a:stretch>
            <a:fillRect/>
          </a:stretch>
        </p:blipFill>
        <p:spPr>
          <a:xfrm>
            <a:off x="187250" y="2694663"/>
            <a:ext cx="5484974" cy="8540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2;p96"/>
          <p:cNvSpPr txBox="1"/>
          <p:nvPr/>
        </p:nvSpPr>
        <p:spPr>
          <a:xfrm>
            <a:off x="6328457" y="1514524"/>
            <a:ext cx="2465135" cy="181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GB" sz="1800" dirty="0">
                <a:solidFill>
                  <a:prstClr val="black"/>
                </a:solidFill>
              </a:rPr>
              <a:t>当</a:t>
            </a:r>
            <a:r>
              <a:rPr lang="en-GB" altLang="zh-CN" sz="1800" dirty="0">
                <a:solidFill>
                  <a:prstClr val="black"/>
                </a:solidFill>
              </a:rPr>
              <a:t> N </a:t>
            </a:r>
            <a:r>
              <a:rPr lang="zh-CN" altLang="en-GB" sz="1800" dirty="0">
                <a:solidFill>
                  <a:prstClr val="black"/>
                </a:solidFill>
              </a:rPr>
              <a:t>很大</a:t>
            </a:r>
            <a:r>
              <a:rPr lang="zh-CN" altLang="en-US" sz="1800" dirty="0">
                <a:solidFill>
                  <a:prstClr val="black"/>
                </a:solidFill>
              </a:rPr>
              <a:t>时，</a:t>
            </a:r>
            <a:r>
              <a:rPr lang="zh-CN" altLang="en-GB" sz="1800" dirty="0">
                <a:solidFill>
                  <a:prstClr val="black"/>
                </a:solidFill>
              </a:rPr>
              <a:t>全部</a:t>
            </a:r>
            <a:r>
              <a:rPr lang="zh-CN" altLang="en-US" sz="1800" dirty="0">
                <a:solidFill>
                  <a:prstClr val="black"/>
                </a:solidFill>
              </a:rPr>
              <a:t>求和代价高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使用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一个很小的批进行求和来近似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 / 64 / 128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7746" y="3577245"/>
            <a:ext cx="17479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超参数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630" marR="0" lvl="0" indent="-21463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权重初始化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630" marR="0" lvl="0" indent="-21463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步数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630" marR="0" lvl="0" indent="-21463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学习率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630" marR="0" lvl="0" indent="-21463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批大小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630" marR="0" lvl="0" indent="-21463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数据采样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8" y="3577245"/>
            <a:ext cx="6097915" cy="187280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第七章</a:t>
            </a:r>
            <a:r>
              <a:rPr kumimoji="1" lang="en-US" altLang="zh-CN" dirty="0"/>
              <a:t>-</a:t>
            </a:r>
            <a:r>
              <a:rPr kumimoji="1" lang="zh-CN" altLang="en-US" dirty="0"/>
              <a:t>神经网络</a:t>
            </a:r>
            <a:endParaRPr lang="zh-CN" altLang="en-US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多层神经网络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线性分类器级联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神经网络的组成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激活函数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神经元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Sigmoid</a:t>
            </a:r>
            <a:r>
              <a:rPr lang="zh-CN" altLang="en-US" sz="2000" dirty="0"/>
              <a:t>激活函数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线性修正单元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en-US" altLang="zh-CN" sz="2000" dirty="0" err="1"/>
              <a:t>Softmax</a:t>
            </a:r>
            <a:r>
              <a:rPr lang="zh-CN" altLang="en-US" sz="2000" dirty="0"/>
              <a:t>函数</a:t>
            </a:r>
            <a:endParaRPr lang="en-US" altLang="zh-CN" sz="24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神经网络的训练</a:t>
            </a:r>
            <a:endParaRPr lang="en-US" altLang="zh-CN" sz="2400" dirty="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 dirty="0"/>
              <a:t>      后向传播算法</a:t>
            </a:r>
            <a:endParaRPr lang="zh-CN" altLang="zh-CN" sz="2400" dirty="0"/>
          </a:p>
          <a:p>
            <a:pPr eaLnBrk="1" hangingPunct="1">
              <a:lnSpc>
                <a:spcPct val="90000"/>
              </a:lnSpc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EECS 498-007 Lecture 2 - </a:t>
            </a:r>
            <a:fld id="{AC1089D3-84F4-7045-A571-C61BEF9B13BC}" type="slidenum">
              <a:rPr lang="en-US" smtClean="0"/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09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26699" y="1704374"/>
            <a:ext cx="1648738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0;p60"/>
          <p:cNvSpPr txBox="1"/>
          <p:nvPr/>
        </p:nvSpPr>
        <p:spPr>
          <a:xfrm>
            <a:off x="499620" y="1665734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-GB" altLang="zh-CN" sz="2400" dirty="0">
                <a:solidFill>
                  <a:prstClr val="black"/>
                </a:solidFill>
              </a:rPr>
              <a:t>(</a:t>
            </a:r>
            <a:r>
              <a:rPr lang="zh-CN" altLang="en-GB" sz="2400" dirty="0">
                <a:solidFill>
                  <a:prstClr val="black"/>
                </a:solidFill>
              </a:rPr>
              <a:t>前面</a:t>
            </a:r>
            <a:r>
              <a:rPr lang="en-GB" altLang="zh-CN" sz="2400" dirty="0">
                <a:solidFill>
                  <a:prstClr val="black"/>
                </a:solidFill>
              </a:rPr>
              <a:t>) </a:t>
            </a:r>
            <a:r>
              <a:rPr lang="zh-CN" altLang="en-GB" sz="2400" dirty="0">
                <a:solidFill>
                  <a:prstClr val="black"/>
                </a:solidFill>
              </a:rPr>
              <a:t>线性</a:t>
            </a:r>
            <a:r>
              <a:rPr lang="zh-CN" altLang="en-US" sz="2400" dirty="0">
                <a:solidFill>
                  <a:prstClr val="black"/>
                </a:solidFill>
              </a:rPr>
              <a:t>响应函数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411;p60"/>
          <p:cNvSpPr txBox="1"/>
          <p:nvPr/>
        </p:nvSpPr>
        <p:spPr>
          <a:xfrm>
            <a:off x="497621" y="2242484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-US" altLang="zh-CN" sz="2400" dirty="0">
                <a:solidFill>
                  <a:prstClr val="black"/>
                </a:solidFill>
              </a:rPr>
              <a:t>(</a:t>
            </a:r>
            <a:r>
              <a:rPr lang="zh-CN" altLang="en-US" sz="2400" b="1" dirty="0">
                <a:solidFill>
                  <a:prstClr val="black"/>
                </a:solidFill>
              </a:rPr>
              <a:t>现在</a:t>
            </a:r>
            <a:r>
              <a:rPr lang="en-US" altLang="zh-CN" sz="2400" dirty="0">
                <a:solidFill>
                  <a:prstClr val="black"/>
                </a:solidFill>
              </a:rPr>
              <a:t>) 2-</a:t>
            </a:r>
            <a:r>
              <a:rPr lang="zh-CN" altLang="en-US" sz="2400" dirty="0">
                <a:solidFill>
                  <a:prstClr val="black"/>
                </a:solidFill>
              </a:rPr>
              <a:t>层神经网络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412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59809" y="2299894"/>
            <a:ext cx="3553949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414;p60"/>
          <p:cNvSpPr/>
          <p:nvPr/>
        </p:nvSpPr>
        <p:spPr>
          <a:xfrm>
            <a:off x="2787524" y="2978516"/>
            <a:ext cx="448083" cy="145642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415;p60"/>
          <p:cNvSpPr/>
          <p:nvPr/>
        </p:nvSpPr>
        <p:spPr>
          <a:xfrm>
            <a:off x="4135376" y="3314594"/>
            <a:ext cx="448083" cy="8562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416;p60"/>
          <p:cNvCxnSpPr/>
          <p:nvPr/>
        </p:nvCxnSpPr>
        <p:spPr>
          <a:xfrm rot="10800000" flipH="1">
            <a:off x="3235636" y="4170880"/>
            <a:ext cx="904265" cy="2720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17;p60"/>
          <p:cNvCxnSpPr/>
          <p:nvPr/>
        </p:nvCxnSpPr>
        <p:spPr>
          <a:xfrm>
            <a:off x="3235636" y="2986507"/>
            <a:ext cx="912362" cy="3281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418;p60"/>
          <p:cNvSpPr txBox="1"/>
          <p:nvPr/>
        </p:nvSpPr>
        <p:spPr>
          <a:xfrm>
            <a:off x="3363707" y="3485291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419;p60"/>
          <p:cNvSpPr/>
          <p:nvPr/>
        </p:nvSpPr>
        <p:spPr>
          <a:xfrm>
            <a:off x="5547236" y="3504002"/>
            <a:ext cx="448083" cy="4774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Google Shape;420;p60"/>
          <p:cNvCxnSpPr/>
          <p:nvPr/>
        </p:nvCxnSpPr>
        <p:spPr>
          <a:xfrm>
            <a:off x="4563990" y="3314593"/>
            <a:ext cx="1000240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21;p60"/>
          <p:cNvCxnSpPr/>
          <p:nvPr/>
        </p:nvCxnSpPr>
        <p:spPr>
          <a:xfrm rot="10800000" flipH="1">
            <a:off x="4579999" y="3970492"/>
            <a:ext cx="968448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22;p60"/>
          <p:cNvSpPr txBox="1"/>
          <p:nvPr/>
        </p:nvSpPr>
        <p:spPr>
          <a:xfrm>
            <a:off x="4737800" y="3491479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11604" y="3447418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67188" y="4249555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94081" y="40966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45" y="2959108"/>
            <a:ext cx="1894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W</a:t>
            </a:r>
            <a:r>
              <a:rPr lang="en-US" altLang="zh-CN" baseline="-25000" dirty="0">
                <a:solidFill>
                  <a:prstClr val="black"/>
                </a:solidFill>
              </a:rPr>
              <a:t>1</a:t>
            </a:r>
            <a:r>
              <a:rPr lang="zh-CN" altLang="en-US" dirty="0">
                <a:solidFill>
                  <a:prstClr val="black"/>
                </a:solidFill>
              </a:rPr>
              <a:t>元素</a:t>
            </a:r>
            <a:r>
              <a:rPr lang="en-US" altLang="zh-CN" dirty="0">
                <a:solidFill>
                  <a:prstClr val="black"/>
                </a:solidFill>
              </a:rPr>
              <a:t> (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, j) </a:t>
            </a:r>
            <a:r>
              <a:rPr lang="zh-CN" altLang="en-US" dirty="0">
                <a:solidFill>
                  <a:prstClr val="black"/>
                </a:solidFill>
              </a:rPr>
              <a:t>给出了</a:t>
            </a:r>
            <a:r>
              <a:rPr lang="en-US" altLang="zh-CN" dirty="0" err="1">
                <a:solidFill>
                  <a:prstClr val="black"/>
                </a:solidFill>
              </a:rPr>
              <a:t>x</a:t>
            </a:r>
            <a:r>
              <a:rPr lang="en-US" altLang="zh-CN" baseline="-25000" dirty="0" err="1">
                <a:solidFill>
                  <a:prstClr val="black"/>
                </a:solidFill>
              </a:rPr>
              <a:t>j</a:t>
            </a:r>
            <a:r>
              <a:rPr lang="zh-CN" altLang="en-US" dirty="0">
                <a:solidFill>
                  <a:prstClr val="black"/>
                </a:solidFill>
              </a:rPr>
              <a:t>对</a:t>
            </a:r>
            <a:r>
              <a:rPr lang="en-US" altLang="zh-CN" dirty="0">
                <a:solidFill>
                  <a:prstClr val="black"/>
                </a:solidFill>
              </a:rPr>
              <a:t>h</a:t>
            </a:r>
            <a:r>
              <a:rPr lang="en-US" altLang="zh-CN" baseline="-25000" dirty="0">
                <a:solidFill>
                  <a:prstClr val="black"/>
                </a:solidFill>
              </a:rPr>
              <a:t>i</a:t>
            </a:r>
            <a:r>
              <a:rPr lang="zh-CN" altLang="en-US" dirty="0">
                <a:solidFill>
                  <a:prstClr val="black"/>
                </a:solidFill>
              </a:rPr>
              <a:t>的影响</a:t>
            </a:r>
            <a:endParaRPr lang="en-US" altLang="zh-CN" dirty="0"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003806" y="3150565"/>
            <a:ext cx="1348130" cy="8150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75437" y="2955318"/>
            <a:ext cx="189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W</a:t>
            </a:r>
            <a:r>
              <a:rPr lang="en-US" altLang="zh-CN" baseline="-25000" dirty="0">
                <a:solidFill>
                  <a:prstClr val="black"/>
                </a:solidFill>
              </a:rPr>
              <a:t>2</a:t>
            </a:r>
            <a:r>
              <a:rPr lang="zh-CN" altLang="en-US" dirty="0">
                <a:solidFill>
                  <a:prstClr val="black"/>
                </a:solidFill>
              </a:rPr>
              <a:t>元素</a:t>
            </a:r>
            <a:r>
              <a:rPr lang="en-US" altLang="zh-CN" dirty="0">
                <a:solidFill>
                  <a:prstClr val="black"/>
                </a:solidFill>
              </a:rPr>
              <a:t> (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, j)</a:t>
            </a:r>
            <a:r>
              <a:rPr lang="zh-CN" altLang="en-US" dirty="0">
                <a:solidFill>
                  <a:prstClr val="black"/>
                </a:solidFill>
              </a:rPr>
              <a:t>给出了</a:t>
            </a:r>
            <a:r>
              <a:rPr lang="en-US" altLang="zh-CN" dirty="0" err="1">
                <a:solidFill>
                  <a:prstClr val="black"/>
                </a:solidFill>
              </a:rPr>
              <a:t>h</a:t>
            </a:r>
            <a:r>
              <a:rPr lang="en-US" altLang="zh-CN" baseline="-25000" dirty="0" err="1">
                <a:solidFill>
                  <a:prstClr val="black"/>
                </a:solidFill>
              </a:rPr>
              <a:t>j</a:t>
            </a:r>
            <a:r>
              <a:rPr lang="en-US" altLang="zh-CN" baseline="-25000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对</a:t>
            </a:r>
            <a:r>
              <a:rPr lang="en-US" altLang="zh-CN" dirty="0" err="1">
                <a:solidFill>
                  <a:prstClr val="black"/>
                </a:solidFill>
              </a:rPr>
              <a:t>s</a:t>
            </a:r>
            <a:r>
              <a:rPr lang="en-US" altLang="zh-CN" baseline="-25000" dirty="0" err="1">
                <a:solidFill>
                  <a:prstClr val="black"/>
                </a:solidFill>
              </a:rPr>
              <a:t>i</a:t>
            </a:r>
            <a:r>
              <a:rPr lang="zh-CN" altLang="en-US" dirty="0">
                <a:solidFill>
                  <a:prstClr val="black"/>
                </a:solidFill>
              </a:rPr>
              <a:t>影响</a:t>
            </a:r>
            <a:endParaRPr lang="en-US" altLang="zh-CN" dirty="0">
              <a:solidFill>
                <a:prstClr val="black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341971" y="3598153"/>
            <a:ext cx="1467057" cy="36728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03806" y="3645863"/>
            <a:ext cx="1338166" cy="3246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981826" y="3970492"/>
            <a:ext cx="1377591" cy="1924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03805" y="3162040"/>
            <a:ext cx="1355612" cy="382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36514" y="3548432"/>
            <a:ext cx="1310232" cy="105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993841" y="3548222"/>
            <a:ext cx="1352905" cy="6146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346746" y="3537425"/>
            <a:ext cx="1441682" cy="34851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74680" y="3558103"/>
            <a:ext cx="1413748" cy="5423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366970" y="3898465"/>
            <a:ext cx="1421457" cy="6392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9078" y="4066699"/>
            <a:ext cx="141707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的所有元素影响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的所有元素（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全连接）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14213" y="4028193"/>
            <a:ext cx="1417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h</a:t>
            </a:r>
            <a:r>
              <a:rPr lang="zh-CN" altLang="en-US" dirty="0">
                <a:solidFill>
                  <a:prstClr val="black"/>
                </a:solidFill>
              </a:rPr>
              <a:t>的所有元素影响</a:t>
            </a:r>
            <a:r>
              <a:rPr lang="en-US" altLang="zh-CN" dirty="0">
                <a:solidFill>
                  <a:prstClr val="black"/>
                </a:solidFill>
              </a:rPr>
              <a:t>s</a:t>
            </a:r>
            <a:r>
              <a:rPr lang="zh-CN" altLang="en-US" dirty="0">
                <a:solidFill>
                  <a:prstClr val="black"/>
                </a:solidFill>
              </a:rPr>
              <a:t>的所有元素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47181" y="4802630"/>
            <a:ext cx="3778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全连接神经网络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也称为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多层感知器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(MLP)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激活函数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12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01013" y="1773709"/>
            <a:ext cx="3553949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58;p62"/>
          <p:cNvSpPr txBox="1"/>
          <p:nvPr/>
        </p:nvSpPr>
        <p:spPr>
          <a:xfrm>
            <a:off x="894145" y="1686899"/>
            <a:ext cx="306439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</a:t>
            </a:r>
            <a:r>
              <a:rPr kumimoji="0" lang="zh-CN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层神经网络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461;p62"/>
          <p:cNvSpPr/>
          <p:nvPr/>
        </p:nvSpPr>
        <p:spPr>
          <a:xfrm>
            <a:off x="5750923" y="1765076"/>
            <a:ext cx="1233279" cy="49457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980" y="2296880"/>
            <a:ext cx="384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函数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    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被称为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修正线性单元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(Rectified Linear Unit)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3" y="2349176"/>
            <a:ext cx="2437826" cy="270869"/>
          </a:xfrm>
          <a:prstGeom prst="rect">
            <a:avLst/>
          </a:prstGeom>
        </p:spPr>
      </p:pic>
      <p:pic>
        <p:nvPicPr>
          <p:cNvPr id="14" name="Google Shape;500;p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8873" y="3040483"/>
            <a:ext cx="2734427" cy="22561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4457767" y="234325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被称为神经网络的激活函数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414;p60"/>
          <p:cNvSpPr/>
          <p:nvPr/>
        </p:nvSpPr>
        <p:spPr>
          <a:xfrm>
            <a:off x="1337790" y="2978516"/>
            <a:ext cx="448083" cy="145642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415;p60"/>
          <p:cNvSpPr/>
          <p:nvPr/>
        </p:nvSpPr>
        <p:spPr>
          <a:xfrm>
            <a:off x="2249631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416;p60"/>
          <p:cNvCxnSpPr/>
          <p:nvPr/>
        </p:nvCxnSpPr>
        <p:spPr>
          <a:xfrm>
            <a:off x="1798355" y="4455400"/>
            <a:ext cx="449079" cy="926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17;p60"/>
          <p:cNvCxnSpPr/>
          <p:nvPr/>
        </p:nvCxnSpPr>
        <p:spPr>
          <a:xfrm flipV="1">
            <a:off x="1834547" y="2877845"/>
            <a:ext cx="412887" cy="926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418;p60"/>
          <p:cNvSpPr txBox="1"/>
          <p:nvPr/>
        </p:nvSpPr>
        <p:spPr>
          <a:xfrm>
            <a:off x="1791460" y="3491479"/>
            <a:ext cx="559702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419;p60"/>
          <p:cNvSpPr/>
          <p:nvPr/>
        </p:nvSpPr>
        <p:spPr>
          <a:xfrm>
            <a:off x="7786937" y="3504002"/>
            <a:ext cx="448083" cy="4774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Google Shape;420;p60"/>
          <p:cNvCxnSpPr/>
          <p:nvPr/>
        </p:nvCxnSpPr>
        <p:spPr>
          <a:xfrm>
            <a:off x="6819700" y="2898310"/>
            <a:ext cx="984231" cy="6166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21;p60"/>
          <p:cNvCxnSpPr/>
          <p:nvPr/>
        </p:nvCxnSpPr>
        <p:spPr>
          <a:xfrm flipV="1">
            <a:off x="6786585" y="3970492"/>
            <a:ext cx="1001563" cy="5571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22;p60"/>
          <p:cNvSpPr txBox="1"/>
          <p:nvPr/>
        </p:nvSpPr>
        <p:spPr>
          <a:xfrm>
            <a:off x="6977501" y="3491479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01944" y="4468573"/>
            <a:ext cx="71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33782" y="40966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415;p60"/>
          <p:cNvSpPr/>
          <p:nvPr/>
        </p:nvSpPr>
        <p:spPr>
          <a:xfrm>
            <a:off x="3238619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415;p60"/>
          <p:cNvSpPr/>
          <p:nvPr/>
        </p:nvSpPr>
        <p:spPr>
          <a:xfrm>
            <a:off x="4352262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415;p60"/>
          <p:cNvSpPr/>
          <p:nvPr/>
        </p:nvSpPr>
        <p:spPr>
          <a:xfrm>
            <a:off x="5385739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415;p60"/>
          <p:cNvSpPr/>
          <p:nvPr/>
        </p:nvSpPr>
        <p:spPr>
          <a:xfrm>
            <a:off x="6360507" y="2877845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Google Shape;417;p60"/>
          <p:cNvCxnSpPr/>
          <p:nvPr/>
        </p:nvCxnSpPr>
        <p:spPr>
          <a:xfrm>
            <a:off x="2696503" y="2877845"/>
            <a:ext cx="5496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418;p60"/>
          <p:cNvSpPr txBox="1"/>
          <p:nvPr/>
        </p:nvSpPr>
        <p:spPr>
          <a:xfrm>
            <a:off x="2696503" y="3538493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Google Shape;418;p60"/>
          <p:cNvSpPr txBox="1"/>
          <p:nvPr/>
        </p:nvSpPr>
        <p:spPr>
          <a:xfrm>
            <a:off x="3790396" y="3538493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Google Shape;418;p60"/>
          <p:cNvSpPr txBox="1"/>
          <p:nvPr/>
        </p:nvSpPr>
        <p:spPr>
          <a:xfrm>
            <a:off x="4858079" y="3534166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418;p60"/>
          <p:cNvSpPr txBox="1"/>
          <p:nvPr/>
        </p:nvSpPr>
        <p:spPr>
          <a:xfrm>
            <a:off x="5875609" y="3534166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Google Shape;417;p60"/>
          <p:cNvCxnSpPr/>
          <p:nvPr/>
        </p:nvCxnSpPr>
        <p:spPr>
          <a:xfrm>
            <a:off x="2696503" y="4548097"/>
            <a:ext cx="5496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417;p60"/>
          <p:cNvCxnSpPr/>
          <p:nvPr/>
        </p:nvCxnSpPr>
        <p:spPr>
          <a:xfrm>
            <a:off x="3699129" y="2877845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417;p60"/>
          <p:cNvCxnSpPr/>
          <p:nvPr/>
        </p:nvCxnSpPr>
        <p:spPr>
          <a:xfrm>
            <a:off x="3686702" y="4548097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417;p60"/>
          <p:cNvCxnSpPr/>
          <p:nvPr/>
        </p:nvCxnSpPr>
        <p:spPr>
          <a:xfrm>
            <a:off x="4766811" y="2877845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417;p60"/>
          <p:cNvCxnSpPr/>
          <p:nvPr/>
        </p:nvCxnSpPr>
        <p:spPr>
          <a:xfrm>
            <a:off x="4766811" y="4548097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417;p60"/>
          <p:cNvCxnSpPr/>
          <p:nvPr/>
        </p:nvCxnSpPr>
        <p:spPr>
          <a:xfrm>
            <a:off x="5784342" y="2877845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417;p60"/>
          <p:cNvCxnSpPr/>
          <p:nvPr/>
        </p:nvCxnSpPr>
        <p:spPr>
          <a:xfrm>
            <a:off x="5719575" y="4548097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5" y="5425061"/>
            <a:ext cx="8673629" cy="264488"/>
          </a:xfrm>
          <a:prstGeom prst="rect">
            <a:avLst/>
          </a:prstGeom>
        </p:spPr>
      </p:pic>
      <p:sp>
        <p:nvSpPr>
          <p:cNvPr id="64" name="Right Brace 63"/>
          <p:cNvSpPr/>
          <p:nvPr/>
        </p:nvSpPr>
        <p:spPr>
          <a:xfrm rot="16200000">
            <a:off x="4238212" y="-898572"/>
            <a:ext cx="594481" cy="6867434"/>
          </a:xfrm>
          <a:prstGeom prst="rightBrace">
            <a:avLst>
              <a:gd name="adj1" fmla="val 3315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77054" y="1864732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深度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层数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ight Brace 65"/>
          <p:cNvSpPr/>
          <p:nvPr/>
        </p:nvSpPr>
        <p:spPr>
          <a:xfrm rot="10800000">
            <a:off x="545745" y="2877844"/>
            <a:ext cx="594481" cy="1670252"/>
          </a:xfrm>
          <a:prstGeom prst="rightBrace">
            <a:avLst>
              <a:gd name="adj1" fmla="val 33158"/>
              <a:gd name="adj2" fmla="val 4464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231" y="3145230"/>
            <a:ext cx="881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宽度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大小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3" name="Google Shape;768;p83"/>
          <p:cNvCxnSpPr/>
          <p:nvPr/>
        </p:nvCxnSpPr>
        <p:spPr>
          <a:xfrm flipH="1" flipV="1">
            <a:off x="4642339" y="1859574"/>
            <a:ext cx="620026" cy="187029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5742886" y="34064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链式法则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0956" y="494164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局部梯度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0122" y="49416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上游梯度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70576" y="4943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下游梯度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cxnSp>
        <p:nvCxnSpPr>
          <p:cNvPr id="29" name="Google Shape;768;p83"/>
          <p:cNvCxnSpPr/>
          <p:nvPr/>
        </p:nvCxnSpPr>
        <p:spPr>
          <a:xfrm flipV="1">
            <a:off x="5372159" y="4697730"/>
            <a:ext cx="173590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768;p83"/>
          <p:cNvCxnSpPr/>
          <p:nvPr/>
        </p:nvCxnSpPr>
        <p:spPr>
          <a:xfrm flipV="1">
            <a:off x="6377138" y="4697730"/>
            <a:ext cx="0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768;p83"/>
          <p:cNvCxnSpPr/>
          <p:nvPr/>
        </p:nvCxnSpPr>
        <p:spPr>
          <a:xfrm flipH="1" flipV="1">
            <a:off x="7030387" y="4697730"/>
            <a:ext cx="157325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Rectangle 24"/>
          <p:cNvSpPr/>
          <p:nvPr/>
        </p:nvSpPr>
        <p:spPr>
          <a:xfrm>
            <a:off x="5262196" y="3725740"/>
            <a:ext cx="1925516" cy="89681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644546" y="3725740"/>
            <a:ext cx="1181864" cy="89681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379" y="3567479"/>
            <a:ext cx="2077769" cy="65470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15" y="3819734"/>
            <a:ext cx="1716535" cy="7543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20" y="3796958"/>
            <a:ext cx="1013915" cy="754380"/>
          </a:xfrm>
          <a:prstGeom prst="rect">
            <a:avLst/>
          </a:prstGeom>
        </p:spPr>
      </p:pic>
      <p:sp>
        <p:nvSpPr>
          <p:cNvPr id="33" name="Google Shape;1017;p95"/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400" dirty="0">
                <a:solidFill>
                  <a:prstClr val="black"/>
                </a:solidFill>
              </a:rPr>
              <a:t>想计算</a:t>
            </a:r>
            <a:r>
              <a:rPr lang="en-US" altLang="zh-CN" sz="2400" dirty="0">
                <a:solidFill>
                  <a:prstClr val="black"/>
                </a:solidFill>
              </a:rPr>
              <a:t>: 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431324" y="3285063"/>
            <a:ext cx="3743766" cy="10940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326916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39" y="2294880"/>
            <a:ext cx="2169863" cy="7138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1540" y="2305311"/>
            <a:ext cx="27408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sz="1500" dirty="0">
                <a:solidFill>
                  <a:prstClr val="black"/>
                </a:solidFill>
              </a:rPr>
              <a:t>计算图不唯一</a:t>
            </a:r>
            <a:r>
              <a:rPr lang="en-US" altLang="zh-CN" sz="1500" dirty="0">
                <a:solidFill>
                  <a:prstClr val="black"/>
                </a:solidFill>
              </a:rPr>
              <a:t>: </a:t>
            </a:r>
            <a:r>
              <a:rPr lang="zh-CN" altLang="en-US" sz="1500" dirty="0">
                <a:solidFill>
                  <a:prstClr val="black"/>
                </a:solidFill>
              </a:rPr>
              <a:t>可以使用简单梯度的基本单元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2" y="5035340"/>
            <a:ext cx="6330535" cy="5040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8722" y="4343817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/>
              </a:rPr>
              <a:t>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[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当前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*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上游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= (1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*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*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300301" y="3819623"/>
            <a:ext cx="391521" cy="2489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08133" y="3559297"/>
            <a:ext cx="391521" cy="2489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96549" y="3829139"/>
            <a:ext cx="391521" cy="248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701" y="5021928"/>
            <a:ext cx="12229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 local gradient: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34396" y="1077125"/>
            <a:ext cx="1750290" cy="3769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78" y="1168963"/>
            <a:ext cx="1842108" cy="19125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defRPr/>
            </a:pPr>
            <a:r>
              <a:rPr kumimoji="1" lang="zh-CN" altLang="en-US" sz="4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第八章</a:t>
            </a:r>
            <a:r>
              <a:rPr kumimoji="1" lang="en-US" altLang="zh-CN" sz="4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-</a:t>
            </a:r>
            <a:r>
              <a:rPr kumimoji="1" lang="zh-CN" altLang="en-US" sz="4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卷积神经网络</a:t>
            </a:r>
            <a:endParaRPr lang="zh-CN" altLang="en-US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卷积神经网络的成分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卷积网络目的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卷积网络组成</a:t>
            </a:r>
            <a:endParaRPr lang="zh-CN" altLang="en-US" sz="20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卷积层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卷积参数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感受野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池化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池化参数</a:t>
            </a:r>
            <a:endParaRPr lang="zh-CN" altLang="en-US" sz="2000" dirty="0"/>
          </a:p>
          <a:p>
            <a:pPr marL="0" indent="0">
              <a:buNone/>
            </a:pPr>
            <a:endParaRPr lang="zh-CN" altLang="zh-CN" sz="2000" dirty="0"/>
          </a:p>
          <a:p>
            <a:pPr lvl="1" eaLnBrk="1" hangingPunct="1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158724" name="内容占位符 1"/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038600" cy="4997152"/>
          </a:xfrm>
        </p:spPr>
        <p:txBody>
          <a:bodyPr>
            <a:normAutofit/>
          </a:bodyPr>
          <a:lstStyle/>
          <a:p>
            <a:endParaRPr lang="en-US" altLang="zh-CN" sz="2400" dirty="0"/>
          </a:p>
          <a:p>
            <a:r>
              <a:rPr lang="zh-CN" altLang="en-US" sz="2400" dirty="0"/>
              <a:t>卷积神经网络的训练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数据增强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正则化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Droppout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学习速率</a:t>
            </a:r>
            <a:endParaRPr lang="en-US" altLang="zh-CN" sz="2000" dirty="0"/>
          </a:p>
          <a:p>
            <a:pPr marL="342900" lvl="1" indent="0" eaLnBrk="1" hangingPunct="1">
              <a:lnSpc>
                <a:spcPct val="90000"/>
              </a:lnSpc>
              <a:buNone/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zh-CN" sz="20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卷积网络</a:t>
            </a:r>
            <a:r>
              <a:rPr lang="en-US" altLang="zh-CN" dirty="0"/>
              <a:t>LeNet-5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650" name="Picture 2" descr="eCun 1998 convnet cartoo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58" y="2665457"/>
            <a:ext cx="8217284" cy="249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1482347"/>
            <a:ext cx="68769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经典结构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[Conv,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Pool] x N, flatten, [FC,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x N, FC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举例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LeNet-5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第二章 图像形成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针孔相机模型</a:t>
            </a:r>
            <a:endParaRPr kumimoji="1" lang="en-US" altLang="zh-CN" dirty="0"/>
          </a:p>
          <a:p>
            <a:r>
              <a:rPr kumimoji="1" lang="zh-CN" altLang="en-US" dirty="0"/>
              <a:t>几何模型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2800" dirty="0"/>
              <a:t>            内部参数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       外部参数</a:t>
            </a:r>
            <a:endParaRPr kumimoji="1" lang="en-US" altLang="zh-CN" sz="2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36" y="640715"/>
            <a:ext cx="4165826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46082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219934" y="1464922"/>
            <a:ext cx="2157702" cy="91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 x 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批量图像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Google Shape;564;p44"/>
          <p:cNvCxnSpPr/>
          <p:nvPr/>
        </p:nvCxnSpPr>
        <p:spPr>
          <a:xfrm>
            <a:off x="2467942" y="3427051"/>
            <a:ext cx="124227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566;p44"/>
          <p:cNvSpPr/>
          <p:nvPr/>
        </p:nvSpPr>
        <p:spPr>
          <a:xfrm>
            <a:off x="6300495" y="2048460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567;p44"/>
          <p:cNvSpPr txBox="1"/>
          <p:nvPr/>
        </p:nvSpPr>
        <p:spPr>
          <a:xfrm>
            <a:off x="6667906" y="1067700"/>
            <a:ext cx="2476094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H’ x W’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批量输出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645" y="1753365"/>
            <a:ext cx="333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-dim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偏置向量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Google Shape;550;p44"/>
          <p:cNvSpPr/>
          <p:nvPr/>
        </p:nvSpPr>
        <p:spPr>
          <a:xfrm>
            <a:off x="40382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550;p44"/>
          <p:cNvSpPr/>
          <p:nvPr/>
        </p:nvSpPr>
        <p:spPr>
          <a:xfrm>
            <a:off x="42733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Google Shape;611;p46"/>
          <p:cNvSpPr/>
          <p:nvPr/>
        </p:nvSpPr>
        <p:spPr>
          <a:xfrm>
            <a:off x="645112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Google Shape;617;p46"/>
          <p:cNvSpPr/>
          <p:nvPr/>
        </p:nvSpPr>
        <p:spPr>
          <a:xfrm>
            <a:off x="660348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Google Shape;618;p46"/>
          <p:cNvSpPr/>
          <p:nvPr/>
        </p:nvSpPr>
        <p:spPr>
          <a:xfrm>
            <a:off x="675584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Google Shape;619;p46"/>
          <p:cNvSpPr/>
          <p:nvPr/>
        </p:nvSpPr>
        <p:spPr>
          <a:xfrm>
            <a:off x="690820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Google Shape;620;p46"/>
          <p:cNvSpPr/>
          <p:nvPr/>
        </p:nvSpPr>
        <p:spPr>
          <a:xfrm>
            <a:off x="7060562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Google Shape;550;p44"/>
          <p:cNvSpPr/>
          <p:nvPr/>
        </p:nvSpPr>
        <p:spPr>
          <a:xfrm>
            <a:off x="451224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Google Shape;550;p44"/>
          <p:cNvSpPr/>
          <p:nvPr/>
        </p:nvSpPr>
        <p:spPr>
          <a:xfrm>
            <a:off x="47465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Google Shape;550;p44"/>
          <p:cNvSpPr/>
          <p:nvPr/>
        </p:nvSpPr>
        <p:spPr>
          <a:xfrm>
            <a:off x="49816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Google Shape;550;p44"/>
          <p:cNvSpPr/>
          <p:nvPr/>
        </p:nvSpPr>
        <p:spPr>
          <a:xfrm>
            <a:off x="522059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42990" y="3048670"/>
            <a:ext cx="1881234" cy="50783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卷积层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2" name="Google Shape;564;p44"/>
          <p:cNvCxnSpPr/>
          <p:nvPr/>
        </p:nvCxnSpPr>
        <p:spPr>
          <a:xfrm>
            <a:off x="5740125" y="3498794"/>
            <a:ext cx="51494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4;p44"/>
          <p:cNvCxnSpPr/>
          <p:nvPr/>
        </p:nvCxnSpPr>
        <p:spPr>
          <a:xfrm flipV="1">
            <a:off x="4713651" y="4005810"/>
            <a:ext cx="0" cy="48471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2055376" y="4671379"/>
            <a:ext cx="2018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滤波组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80044" y="2232862"/>
            <a:ext cx="216426" cy="216426"/>
          </a:xfrm>
          <a:prstGeom prst="rect">
            <a:avLst/>
          </a:prstGeom>
          <a:solidFill>
            <a:srgbClr val="C9DAF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96470" y="2232862"/>
            <a:ext cx="216426" cy="216426"/>
          </a:xfrm>
          <a:prstGeom prst="rect">
            <a:avLst/>
          </a:prstGeom>
          <a:solidFill>
            <a:srgbClr val="D9EAD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13165" y="2232862"/>
            <a:ext cx="216426" cy="216426"/>
          </a:xfrm>
          <a:prstGeom prst="rect">
            <a:avLst/>
          </a:prstGeom>
          <a:solidFill>
            <a:srgbClr val="F4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33176" y="2232862"/>
            <a:ext cx="216426" cy="216426"/>
          </a:xfrm>
          <a:prstGeom prst="rect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51722" y="2232862"/>
            <a:ext cx="216426" cy="216426"/>
          </a:xfrm>
          <a:prstGeom prst="rect">
            <a:avLst/>
          </a:prstGeom>
          <a:solidFill>
            <a:srgbClr val="D9D2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55687" y="2232862"/>
            <a:ext cx="216426" cy="216426"/>
          </a:xfrm>
          <a:prstGeom prst="rect">
            <a:avLst/>
          </a:prstGeom>
          <a:solidFill>
            <a:srgbClr val="FCE5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Google Shape;564;p44"/>
          <p:cNvCxnSpPr/>
          <p:nvPr/>
        </p:nvCxnSpPr>
        <p:spPr>
          <a:xfrm>
            <a:off x="4709532" y="2493086"/>
            <a:ext cx="0" cy="51705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481;p40"/>
          <p:cNvSpPr/>
          <p:nvPr/>
        </p:nvSpPr>
        <p:spPr>
          <a:xfrm>
            <a:off x="62630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Google Shape;566;p44"/>
          <p:cNvSpPr/>
          <p:nvPr/>
        </p:nvSpPr>
        <p:spPr>
          <a:xfrm>
            <a:off x="7769033" y="2058585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Google Shape;611;p46"/>
          <p:cNvSpPr/>
          <p:nvPr/>
        </p:nvSpPr>
        <p:spPr>
          <a:xfrm>
            <a:off x="7919658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Google Shape;617;p46"/>
          <p:cNvSpPr/>
          <p:nvPr/>
        </p:nvSpPr>
        <p:spPr>
          <a:xfrm>
            <a:off x="8072018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Google Shape;618;p46"/>
          <p:cNvSpPr/>
          <p:nvPr/>
        </p:nvSpPr>
        <p:spPr>
          <a:xfrm>
            <a:off x="822437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Google Shape;619;p46"/>
          <p:cNvSpPr/>
          <p:nvPr/>
        </p:nvSpPr>
        <p:spPr>
          <a:xfrm>
            <a:off x="837673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Google Shape;620;p46"/>
          <p:cNvSpPr/>
          <p:nvPr/>
        </p:nvSpPr>
        <p:spPr>
          <a:xfrm>
            <a:off x="852909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Google Shape;485;p40"/>
          <p:cNvSpPr txBox="1"/>
          <p:nvPr/>
        </p:nvSpPr>
        <p:spPr>
          <a:xfrm>
            <a:off x="6409004" y="4788946"/>
            <a:ext cx="538712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oogle Shape;743;p54"/>
          <p:cNvGraphicFramePr/>
          <p:nvPr/>
        </p:nvGraphicFramePr>
        <p:xfrm>
          <a:off x="211151" y="2445875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/>
                <a:gridCol w="269964"/>
                <a:gridCol w="269964"/>
                <a:gridCol w="269964"/>
                <a:gridCol w="269964"/>
                <a:gridCol w="269964"/>
                <a:gridCol w="269964"/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感受野</a:t>
            </a:r>
            <a:endParaRPr lang="en-US" dirty="0"/>
          </a:p>
        </p:txBody>
      </p:sp>
      <p:graphicFrame>
        <p:nvGraphicFramePr>
          <p:cNvPr id="12" name="Google Shape;743;p54"/>
          <p:cNvGraphicFramePr/>
          <p:nvPr/>
        </p:nvGraphicFramePr>
        <p:xfrm>
          <a:off x="2469662" y="2445875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/>
                <a:gridCol w="269964"/>
                <a:gridCol w="269964"/>
                <a:gridCol w="269964"/>
                <a:gridCol w="269964"/>
                <a:gridCol w="269964"/>
                <a:gridCol w="269964"/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Google Shape;743;p54"/>
          <p:cNvGraphicFramePr/>
          <p:nvPr/>
        </p:nvGraphicFramePr>
        <p:xfrm>
          <a:off x="4728172" y="2445874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/>
                <a:gridCol w="269964"/>
                <a:gridCol w="269964"/>
                <a:gridCol w="269964"/>
                <a:gridCol w="269964"/>
                <a:gridCol w="269964"/>
                <a:gridCol w="269964"/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oogle Shape;743;p54"/>
          <p:cNvGraphicFramePr/>
          <p:nvPr/>
        </p:nvGraphicFramePr>
        <p:xfrm>
          <a:off x="6986682" y="2445874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/>
                <a:gridCol w="269964"/>
                <a:gridCol w="269964"/>
                <a:gridCol w="269964"/>
                <a:gridCol w="269964"/>
                <a:gridCol w="269964"/>
                <a:gridCol w="269964"/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269378" y="2970034"/>
            <a:ext cx="807335" cy="844142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91300" y="3245453"/>
            <a:ext cx="280513" cy="293302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5229" y="4427874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70372" y="4427874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543300" y="2688301"/>
            <a:ext cx="1711606" cy="265814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094081" y="3531640"/>
            <a:ext cx="1744879" cy="282536"/>
          </a:xfrm>
          <a:prstGeom prst="line">
            <a:avLst/>
          </a:prstGeom>
          <a:ln w="635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223166" y="2934384"/>
            <a:ext cx="321530" cy="336188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71517" y="3491416"/>
            <a:ext cx="321530" cy="336188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55031" y="2694613"/>
            <a:ext cx="807335" cy="844142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39374" y="3230462"/>
            <a:ext cx="807335" cy="844142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193994" y="3093939"/>
            <a:ext cx="1711606" cy="265814"/>
          </a:xfrm>
          <a:prstGeom prst="line">
            <a:avLst/>
          </a:prstGeom>
          <a:ln w="635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549000" y="3246559"/>
            <a:ext cx="1744879" cy="282536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58805" y="3230168"/>
            <a:ext cx="1711606" cy="265814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064505" y="3788426"/>
            <a:ext cx="1744879" cy="282536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12370" y="2655001"/>
            <a:ext cx="321530" cy="33618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64219" y="3758937"/>
            <a:ext cx="321530" cy="33618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87592" y="3492340"/>
            <a:ext cx="807335" cy="84414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2594" y="2417341"/>
            <a:ext cx="807335" cy="84414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013904" y="2415486"/>
            <a:ext cx="1711606" cy="265814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019604" y="2973744"/>
            <a:ext cx="1744879" cy="282536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57124" y="3502088"/>
            <a:ext cx="1711606" cy="265814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62824" y="4060346"/>
            <a:ext cx="1744879" cy="282536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16821" y="1680012"/>
            <a:ext cx="392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每个连续卷积加上</a:t>
            </a:r>
            <a:r>
              <a:rPr lang="en-US" altLang="zh-CN" dirty="0">
                <a:solidFill>
                  <a:prstClr val="black"/>
                </a:solidFill>
              </a:rPr>
              <a:t>K </a:t>
            </a:r>
            <a:r>
              <a:rPr lang="en-US" altLang="zh-CN" dirty="0">
                <a:solidFill>
                  <a:prstClr val="black"/>
                </a:solidFill>
              </a:rPr>
              <a:t>–</a:t>
            </a:r>
            <a:r>
              <a:rPr lang="en-US" altLang="zh-CN" dirty="0">
                <a:solidFill>
                  <a:prstClr val="black"/>
                </a:solidFill>
              </a:rPr>
              <a:t> 1 </a:t>
            </a:r>
            <a:r>
              <a:rPr lang="zh-CN" altLang="en-US" dirty="0">
                <a:solidFill>
                  <a:prstClr val="black"/>
                </a:solidFill>
              </a:rPr>
              <a:t>到感受野之中</a:t>
            </a: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L </a:t>
            </a:r>
            <a:r>
              <a:rPr lang="zh-CN" altLang="en-US" dirty="0">
                <a:solidFill>
                  <a:prstClr val="black"/>
                </a:solidFill>
              </a:rPr>
              <a:t>层的感受野共 </a:t>
            </a:r>
            <a:r>
              <a:rPr lang="en-US" altLang="zh-CN" dirty="0">
                <a:solidFill>
                  <a:prstClr val="black"/>
                </a:solidFill>
              </a:rPr>
              <a:t>1 + L * (K </a:t>
            </a:r>
            <a:r>
              <a:rPr lang="en-US" altLang="zh-CN" dirty="0">
                <a:solidFill>
                  <a:prstClr val="black"/>
                </a:solidFill>
              </a:rPr>
              <a:t>–</a:t>
            </a:r>
            <a:r>
              <a:rPr lang="en-US" altLang="zh-CN" dirty="0">
                <a:solidFill>
                  <a:prstClr val="black"/>
                </a:solidFill>
              </a:rPr>
              <a:t> 1)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3419" y="4522564"/>
            <a:ext cx="469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C00000"/>
                </a:solidFill>
              </a:rPr>
              <a:t>问题</a:t>
            </a:r>
            <a:r>
              <a:rPr lang="en-US" altLang="zh-CN" dirty="0">
                <a:solidFill>
                  <a:srgbClr val="C00000"/>
                </a:solidFill>
              </a:rPr>
              <a:t>: </a:t>
            </a:r>
            <a:r>
              <a:rPr lang="zh-CN" altLang="en-US" dirty="0">
                <a:solidFill>
                  <a:srgbClr val="C00000"/>
                </a:solidFill>
              </a:rPr>
              <a:t>对于大图像，需要多层使得每个输出能够“看到”整个图像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19849" y="5156729"/>
            <a:ext cx="415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方案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下采样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u="sng" dirty="0"/>
              <a:t>卷积步长</a:t>
            </a:r>
            <a:endParaRPr lang="en-US" u="sng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/>
                <a:gridCol w="440450"/>
                <a:gridCol w="440450"/>
                <a:gridCol w="440450"/>
                <a:gridCol w="440450"/>
                <a:gridCol w="440450"/>
                <a:gridCol w="440450"/>
              </a:tblGrid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</a:tr>
            </a:tbl>
          </a:graphicData>
        </a:graphic>
      </p:graphicFrame>
      <p:sp>
        <p:nvSpPr>
          <p:cNvPr id="34" name="Google Shape;744;p54"/>
          <p:cNvSpPr txBox="1"/>
          <p:nvPr/>
        </p:nvSpPr>
        <p:spPr>
          <a:xfrm>
            <a:off x="4717093" y="1635435"/>
            <a:ext cx="1767214" cy="135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-GB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  <a:endParaRPr kumimoji="0" lang="en-GB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-GB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  <a:endParaRPr kumimoji="0" lang="en-GB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步长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2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Google Shape;744;p54"/>
          <p:cNvSpPr txBox="1"/>
          <p:nvPr/>
        </p:nvSpPr>
        <p:spPr>
          <a:xfrm>
            <a:off x="6645724" y="2019766"/>
            <a:ext cx="1991883" cy="59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3x3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8023" y="3200450"/>
            <a:ext cx="3672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步长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(W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 + 2P) / S + 1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131094"/>
            <a:ext cx="3698984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卷积总结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9405" y="1644650"/>
            <a:ext cx="47205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 x W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超参数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核大小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lang="en-US" altLang="zh-CN" sz="2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 (</a:t>
            </a:r>
            <a:r>
              <a:rPr lang="en-US" altLang="zh-CN" sz="2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 x</a:t>
            </a:r>
            <a:r>
              <a:rPr lang="en-US" altLang="zh-CN" sz="21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C</a:t>
            </a:r>
            <a:r>
              <a:rPr lang="en-US" altLang="zh-CN" sz="210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in</a:t>
            </a:r>
            <a:r>
              <a:rPr lang="en-US" altLang="zh-CN" sz="2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) 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核数量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填充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P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步长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S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权重矩阵大小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即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个大小为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滤波核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偏置向量大小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输出大小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H’ x W’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这里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H’ = (H 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K</a:t>
            </a:r>
            <a:r>
              <a:rPr lang="en-US" altLang="zh-CN" sz="210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H</a:t>
            </a:r>
            <a:r>
              <a:rPr lang="en-US" altLang="zh-CN" sz="2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 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+ 2P) / S + 1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W’ = (W 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lang="en-US" altLang="zh-CN" sz="2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K</a:t>
            </a:r>
            <a:r>
              <a:rPr lang="en-US" altLang="zh-CN" sz="210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W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+ 2P) / S + 1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01838" y="1249513"/>
            <a:ext cx="44294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常用设置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= K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(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等尺寸滤波核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 = (K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1) / 2  (”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相同尺寸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”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= 32, 64, 128, 256 (2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的幂次方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 = 3, P = 1, S = 1 (3x3 conv)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 = 5, P = 2, S = 1 (5x5 conv)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 = 1, P = 0, S = 1 (1x1 conv)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 = 3, P = 1, S = 2 (2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倍下采样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3545271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918;p70"/>
          <p:cNvSpPr txBox="1"/>
          <p:nvPr/>
        </p:nvSpPr>
        <p:spPr>
          <a:xfrm>
            <a:off x="202747" y="2150857"/>
            <a:ext cx="8941253" cy="335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32 x 32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滤波组步长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1,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填充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输出大小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 x 32 x 32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学习参数规模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760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乘法次数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768,000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10*32*32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= 10,240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;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每个输出是两个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张量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(75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个元素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的点积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;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总计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= 75*10240 =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768K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919;p70"/>
          <p:cNvSpPr/>
          <p:nvPr/>
        </p:nvSpPr>
        <p:spPr>
          <a:xfrm>
            <a:off x="6562695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920;p70"/>
          <p:cNvCxnSpPr/>
          <p:nvPr/>
        </p:nvCxnSpPr>
        <p:spPr>
          <a:xfrm>
            <a:off x="7383448" y="1951144"/>
            <a:ext cx="73660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921;p70"/>
          <p:cNvSpPr/>
          <p:nvPr/>
        </p:nvSpPr>
        <p:spPr>
          <a:xfrm>
            <a:off x="8285711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最大池化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Google Shape;1122;p85"/>
          <p:cNvGraphicFramePr/>
          <p:nvPr/>
        </p:nvGraphicFramePr>
        <p:xfrm>
          <a:off x="1141440" y="2350025"/>
          <a:ext cx="2422868" cy="242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717"/>
                <a:gridCol w="605717"/>
                <a:gridCol w="605717"/>
                <a:gridCol w="605717"/>
              </a:tblGrid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dirty="0"/>
                        <a:t>6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7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dirty="0"/>
                        <a:t>8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dirty="0"/>
                        <a:t>3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dirty="0"/>
                        <a:t>4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5" name="Google Shape;1123;p85"/>
          <p:cNvSpPr txBox="1"/>
          <p:nvPr/>
        </p:nvSpPr>
        <p:spPr>
          <a:xfrm>
            <a:off x="1120796" y="1840582"/>
            <a:ext cx="2616518" cy="56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通道切片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1124;p85"/>
          <p:cNvCxnSpPr/>
          <p:nvPr/>
        </p:nvCxnSpPr>
        <p:spPr>
          <a:xfrm rot="10800000">
            <a:off x="831946" y="2379767"/>
            <a:ext cx="0" cy="236338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125;p85"/>
          <p:cNvSpPr txBox="1"/>
          <p:nvPr/>
        </p:nvSpPr>
        <p:spPr>
          <a:xfrm>
            <a:off x="466641" y="2504109"/>
            <a:ext cx="389599" cy="46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Google Shape;1126;p85"/>
          <p:cNvCxnSpPr/>
          <p:nvPr/>
        </p:nvCxnSpPr>
        <p:spPr>
          <a:xfrm>
            <a:off x="1114947" y="5090285"/>
            <a:ext cx="247585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127;p85"/>
          <p:cNvSpPr txBox="1"/>
          <p:nvPr/>
        </p:nvSpPr>
        <p:spPr>
          <a:xfrm>
            <a:off x="3066714" y="5020653"/>
            <a:ext cx="389599" cy="36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Google Shape;1128;p85"/>
          <p:cNvCxnSpPr/>
          <p:nvPr/>
        </p:nvCxnSpPr>
        <p:spPr>
          <a:xfrm>
            <a:off x="3941911" y="3561458"/>
            <a:ext cx="203227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129;p85"/>
          <p:cNvSpPr txBox="1"/>
          <p:nvPr/>
        </p:nvSpPr>
        <p:spPr>
          <a:xfrm>
            <a:off x="3849510" y="2728751"/>
            <a:ext cx="2675003" cy="72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2x2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池化核步长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2" name="Google Shape;1130;p85"/>
          <p:cNvGraphicFramePr/>
          <p:nvPr/>
        </p:nvGraphicFramePr>
        <p:xfrm>
          <a:off x="6809713" y="2916802"/>
          <a:ext cx="1211434" cy="12114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717"/>
                <a:gridCol w="605717"/>
              </a:tblGrid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8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pic>
        <p:nvPicPr>
          <p:cNvPr id="13" name="Google Shape;1115;p84"/>
          <p:cNvPicPr preferRelativeResize="0"/>
          <p:nvPr/>
        </p:nvPicPr>
        <p:blipFill rotWithShape="1">
          <a:blip r:embed="rId1"/>
          <a:srcRect r="62018" b="49269"/>
          <a:stretch>
            <a:fillRect/>
          </a:stretch>
        </p:blipFill>
        <p:spPr>
          <a:xfrm>
            <a:off x="4300171" y="991639"/>
            <a:ext cx="1315751" cy="13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3835919" y="4345062"/>
            <a:ext cx="340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引入了空域微小移动不变性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不可学习参数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33" y="1181082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LeNet-5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Cun 1998 convnet cartoo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07" y="1096355"/>
            <a:ext cx="4323549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5489" y="1813256"/>
          <a:ext cx="446328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22"/>
                <a:gridCol w="1016876"/>
                <a:gridCol w="1170590"/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Layer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Size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 Size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x 28</a:t>
                      </a:r>
                      <a:r>
                        <a:rPr lang="en-US" sz="1400" baseline="0" dirty="0"/>
                        <a:t>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 (</a:t>
                      </a:r>
                      <a:r>
                        <a:rPr lang="en-US" sz="140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dirty="0"/>
                        <a:t>=20, K=5,</a:t>
                      </a:r>
                      <a:r>
                        <a:rPr lang="en-US" sz="1400" baseline="0" dirty="0"/>
                        <a:t>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 x 5 x 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 S=2)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14</a:t>
                      </a:r>
                      <a:r>
                        <a:rPr lang="en-US" sz="1400" baseline="0" dirty="0"/>
                        <a:t>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baseline="0" dirty="0"/>
                        <a:t>=50, K=5,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20 x 5 x 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</a:t>
                      </a:r>
                      <a:r>
                        <a:rPr lang="en-US" sz="1400" baseline="0" dirty="0"/>
                        <a:t>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</a:t>
                      </a:r>
                      <a:r>
                        <a:rPr lang="en-US" sz="1400" baseline="0" dirty="0"/>
                        <a:t> S=2)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7 x 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Flatten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Linear (2450</a:t>
                      </a:r>
                      <a:r>
                        <a:rPr lang="en-US" sz="1400" baseline="0" dirty="0"/>
                        <a:t> -&gt; 500)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 x 500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Linear (500 -&gt; 10)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x 10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5293" y="2692406"/>
            <a:ext cx="3403752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经过整个网络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空域大小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递减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通过池化和带步长的卷积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通道数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递增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整个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体积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不变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sz="4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第九章</a:t>
            </a:r>
            <a:r>
              <a:rPr kumimoji="1" lang="en-US" altLang="zh-CN" sz="4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-</a:t>
            </a:r>
            <a:r>
              <a:rPr kumimoji="1" lang="zh-CN" altLang="en-US" sz="4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第十二章 </a:t>
            </a:r>
            <a:br>
              <a:rPr kumimoji="1" lang="en-US" altLang="zh-CN" sz="4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br>
            <a:r>
              <a:rPr kumimoji="1" lang="zh-CN" altLang="en-US" sz="4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图像分类、语义分割、目标检测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00;p14"/>
          <p:cNvPicPr preferRelativeResize="0"/>
          <p:nvPr/>
        </p:nvPicPr>
        <p:blipFill rotWithShape="1">
          <a:blip r:embed="rId1"/>
          <a:srcRect l="9279" r="25734"/>
          <a:stretch>
            <a:fillRect/>
          </a:stretch>
        </p:blipFill>
        <p:spPr>
          <a:xfrm>
            <a:off x="69348" y="2558517"/>
            <a:ext cx="2093154" cy="1811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1;p14"/>
          <p:cNvSpPr txBox="1"/>
          <p:nvPr/>
        </p:nvSpPr>
        <p:spPr>
          <a:xfrm>
            <a:off x="120110" y="1689853"/>
            <a:ext cx="2006777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GB" sz="2000" b="1" dirty="0">
                <a:solidFill>
                  <a:prstClr val="black"/>
                </a:solidFill>
                <a:latin typeface="Calibri" panose="020F0502020204030204"/>
              </a:rPr>
              <a:t>图像</a:t>
            </a:r>
            <a:r>
              <a:rPr lang="zh-CN" altLang="en-US" sz="2000" b="1" dirty="0">
                <a:solidFill>
                  <a:prstClr val="black"/>
                </a:solidFill>
                <a:latin typeface="Calibri" panose="020F0502020204030204"/>
              </a:rPr>
              <a:t>分类</a:t>
            </a:r>
            <a:r>
              <a:rPr lang="en-GB" sz="20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sz="20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02;p14"/>
          <p:cNvSpPr txBox="1"/>
          <p:nvPr/>
        </p:nvSpPr>
        <p:spPr>
          <a:xfrm>
            <a:off x="2313464" y="1689853"/>
            <a:ext cx="2141142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sz="2000" b="1" dirty="0">
                <a:solidFill>
                  <a:prstClr val="black"/>
                </a:solidFill>
                <a:latin typeface="Calibri" panose="020F0502020204030204"/>
              </a:rPr>
              <a:t>图像</a:t>
            </a:r>
            <a:r>
              <a:rPr lang="zh-CN" altLang="en-GB" sz="2000" b="1" dirty="0">
                <a:solidFill>
                  <a:prstClr val="black"/>
                </a:solidFill>
                <a:latin typeface="Calibri" panose="020F0502020204030204"/>
              </a:rPr>
              <a:t>语义</a:t>
            </a:r>
            <a:r>
              <a:rPr lang="zh-CN" altLang="en-US" sz="2000" b="1" dirty="0">
                <a:solidFill>
                  <a:prstClr val="black"/>
                </a:solidFill>
                <a:latin typeface="Calibri" panose="020F0502020204030204"/>
              </a:rPr>
              <a:t>分割</a:t>
            </a:r>
            <a:endParaRPr sz="20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7" name="Google Shape;103;p14"/>
          <p:cNvSpPr txBox="1"/>
          <p:nvPr/>
        </p:nvSpPr>
        <p:spPr>
          <a:xfrm>
            <a:off x="4561203" y="1748263"/>
            <a:ext cx="2226920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GB" sz="2000" b="1" dirty="0">
                <a:solidFill>
                  <a:prstClr val="black"/>
                </a:solidFill>
                <a:latin typeface="Calibri" panose="020F0502020204030204"/>
              </a:rPr>
              <a:t>目标</a:t>
            </a:r>
            <a:r>
              <a:rPr lang="zh-CN" altLang="en-US" sz="2000" b="1" dirty="0">
                <a:solidFill>
                  <a:prstClr val="black"/>
                </a:solidFill>
                <a:latin typeface="Calibri" panose="020F0502020204030204"/>
              </a:rPr>
              <a:t>检测</a:t>
            </a:r>
            <a:endParaRPr sz="20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8" name="Google Shape;104;p14"/>
          <p:cNvSpPr txBox="1"/>
          <p:nvPr/>
        </p:nvSpPr>
        <p:spPr>
          <a:xfrm>
            <a:off x="6806743" y="1669934"/>
            <a:ext cx="2226920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GB" sz="2000" b="1" dirty="0">
                <a:solidFill>
                  <a:prstClr val="black"/>
                </a:solidFill>
                <a:latin typeface="Calibri" panose="020F0502020204030204"/>
              </a:rPr>
              <a:t>实例</a:t>
            </a:r>
            <a:r>
              <a:rPr lang="zh-CN" altLang="en-US" sz="2000" b="1" dirty="0">
                <a:solidFill>
                  <a:prstClr val="black"/>
                </a:solidFill>
                <a:latin typeface="Calibri" panose="020F0502020204030204"/>
              </a:rPr>
              <a:t>分割</a:t>
            </a:r>
            <a:endParaRPr sz="20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" name="Google Shape;105;p14"/>
          <p:cNvSpPr txBox="1"/>
          <p:nvPr/>
        </p:nvSpPr>
        <p:spPr>
          <a:xfrm>
            <a:off x="70323" y="4386627"/>
            <a:ext cx="2106351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-GB" sz="1800" b="1">
                <a:solidFill>
                  <a:prstClr val="black"/>
                </a:solidFill>
                <a:latin typeface="Calibri" panose="020F0502020204030204"/>
              </a:rPr>
              <a:t>CAT</a:t>
            </a:r>
            <a:endParaRPr sz="1800" b="1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" name="Google Shape;106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37759" y="2600641"/>
            <a:ext cx="2093155" cy="1798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07;p14"/>
          <p:cNvGrpSpPr/>
          <p:nvPr/>
        </p:nvGrpSpPr>
        <p:grpSpPr>
          <a:xfrm>
            <a:off x="6916814" y="2600643"/>
            <a:ext cx="2106327" cy="1811827"/>
            <a:chOff x="6917425" y="1743175"/>
            <a:chExt cx="2106876" cy="1812299"/>
          </a:xfrm>
        </p:grpSpPr>
        <p:pic>
          <p:nvPicPr>
            <p:cNvPr id="12" name="Google Shape;108;p1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917425" y="1743175"/>
              <a:ext cx="2106876" cy="181229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" name="Google Shape;109;p14"/>
            <p:cNvSpPr/>
            <p:nvPr/>
          </p:nvSpPr>
          <p:spPr>
            <a:xfrm>
              <a:off x="7327080" y="2501842"/>
              <a:ext cx="705915" cy="1053130"/>
            </a:xfrm>
            <a:custGeom>
              <a:avLst/>
              <a:gdLst/>
              <a:ahLst/>
              <a:cxnLst/>
              <a:rect l="l" t="t" r="r" b="b"/>
              <a:pathLst>
                <a:path w="91916" h="119538" extrusionOk="0">
                  <a:moveTo>
                    <a:pt x="26194" y="15716"/>
                  </a:moveTo>
                  <a:lnTo>
                    <a:pt x="20003" y="34766"/>
                  </a:lnTo>
                  <a:lnTo>
                    <a:pt x="30004" y="44291"/>
                  </a:lnTo>
                  <a:lnTo>
                    <a:pt x="23575" y="57626"/>
                  </a:lnTo>
                  <a:lnTo>
                    <a:pt x="8096" y="43577"/>
                  </a:lnTo>
                  <a:lnTo>
                    <a:pt x="953" y="45005"/>
                  </a:lnTo>
                  <a:lnTo>
                    <a:pt x="0" y="65008"/>
                  </a:lnTo>
                  <a:lnTo>
                    <a:pt x="14050" y="71437"/>
                  </a:lnTo>
                  <a:lnTo>
                    <a:pt x="27146" y="69770"/>
                  </a:lnTo>
                  <a:lnTo>
                    <a:pt x="22622" y="87868"/>
                  </a:lnTo>
                  <a:lnTo>
                    <a:pt x="26432" y="108108"/>
                  </a:lnTo>
                  <a:lnTo>
                    <a:pt x="21670" y="119538"/>
                  </a:lnTo>
                  <a:lnTo>
                    <a:pt x="44291" y="119300"/>
                  </a:lnTo>
                  <a:lnTo>
                    <a:pt x="39291" y="98822"/>
                  </a:lnTo>
                  <a:lnTo>
                    <a:pt x="46673" y="92630"/>
                  </a:lnTo>
                  <a:lnTo>
                    <a:pt x="60722" y="91916"/>
                  </a:lnTo>
                  <a:lnTo>
                    <a:pt x="64532" y="99060"/>
                  </a:lnTo>
                  <a:lnTo>
                    <a:pt x="52388" y="118110"/>
                  </a:lnTo>
                  <a:lnTo>
                    <a:pt x="73105" y="118586"/>
                  </a:lnTo>
                  <a:lnTo>
                    <a:pt x="85963" y="90487"/>
                  </a:lnTo>
                  <a:lnTo>
                    <a:pt x="81915" y="78343"/>
                  </a:lnTo>
                  <a:lnTo>
                    <a:pt x="91916" y="67389"/>
                  </a:lnTo>
                  <a:lnTo>
                    <a:pt x="87392" y="59769"/>
                  </a:lnTo>
                  <a:lnTo>
                    <a:pt x="85963" y="40481"/>
                  </a:lnTo>
                  <a:lnTo>
                    <a:pt x="83106" y="38100"/>
                  </a:lnTo>
                  <a:lnTo>
                    <a:pt x="86201" y="29527"/>
                  </a:lnTo>
                  <a:lnTo>
                    <a:pt x="79772" y="23812"/>
                  </a:lnTo>
                  <a:lnTo>
                    <a:pt x="77629" y="16907"/>
                  </a:lnTo>
                  <a:lnTo>
                    <a:pt x="78820" y="7382"/>
                  </a:lnTo>
                  <a:lnTo>
                    <a:pt x="70961" y="2143"/>
                  </a:lnTo>
                  <a:lnTo>
                    <a:pt x="65485" y="6191"/>
                  </a:lnTo>
                  <a:lnTo>
                    <a:pt x="55245" y="0"/>
                  </a:lnTo>
                  <a:lnTo>
                    <a:pt x="42148" y="1428"/>
                  </a:lnTo>
                  <a:lnTo>
                    <a:pt x="38338" y="4286"/>
                  </a:lnTo>
                  <a:lnTo>
                    <a:pt x="26194" y="2619"/>
                  </a:lnTo>
                  <a:lnTo>
                    <a:pt x="22860" y="10715"/>
                  </a:lnTo>
                  <a:close/>
                </a:path>
              </a:pathLst>
            </a:cu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110;p14"/>
            <p:cNvSpPr/>
            <p:nvPr/>
          </p:nvSpPr>
          <p:spPr>
            <a:xfrm>
              <a:off x="7975570" y="2631128"/>
              <a:ext cx="372409" cy="819776"/>
            </a:xfrm>
            <a:custGeom>
              <a:avLst/>
              <a:gdLst/>
              <a:ahLst/>
              <a:cxnLst/>
              <a:rect l="l" t="t" r="r" b="b"/>
              <a:pathLst>
                <a:path w="46435" h="84058" extrusionOk="0">
                  <a:moveTo>
                    <a:pt x="6430" y="41672"/>
                  </a:moveTo>
                  <a:lnTo>
                    <a:pt x="13097" y="5477"/>
                  </a:lnTo>
                  <a:lnTo>
                    <a:pt x="22384" y="0"/>
                  </a:lnTo>
                  <a:lnTo>
                    <a:pt x="35719" y="2620"/>
                  </a:lnTo>
                  <a:lnTo>
                    <a:pt x="39529" y="10240"/>
                  </a:lnTo>
                  <a:lnTo>
                    <a:pt x="46435" y="14526"/>
                  </a:lnTo>
                  <a:lnTo>
                    <a:pt x="45720" y="26432"/>
                  </a:lnTo>
                  <a:lnTo>
                    <a:pt x="45720" y="42148"/>
                  </a:lnTo>
                  <a:lnTo>
                    <a:pt x="39053" y="53340"/>
                  </a:lnTo>
                  <a:lnTo>
                    <a:pt x="39053" y="65961"/>
                  </a:lnTo>
                  <a:lnTo>
                    <a:pt x="33814" y="73105"/>
                  </a:lnTo>
                  <a:lnTo>
                    <a:pt x="37148" y="81677"/>
                  </a:lnTo>
                  <a:lnTo>
                    <a:pt x="25956" y="84058"/>
                  </a:lnTo>
                  <a:lnTo>
                    <a:pt x="18812" y="80248"/>
                  </a:lnTo>
                  <a:lnTo>
                    <a:pt x="27147" y="64532"/>
                  </a:lnTo>
                  <a:lnTo>
                    <a:pt x="14764" y="62627"/>
                  </a:lnTo>
                  <a:lnTo>
                    <a:pt x="11907" y="64294"/>
                  </a:lnTo>
                  <a:lnTo>
                    <a:pt x="12859" y="75962"/>
                  </a:lnTo>
                  <a:lnTo>
                    <a:pt x="0" y="77629"/>
                  </a:lnTo>
                  <a:lnTo>
                    <a:pt x="4763" y="65247"/>
                  </a:lnTo>
                  <a:lnTo>
                    <a:pt x="3810" y="59770"/>
                  </a:lnTo>
                  <a:lnTo>
                    <a:pt x="7144" y="51912"/>
                  </a:lnTo>
                  <a:lnTo>
                    <a:pt x="11192" y="46673"/>
                  </a:lnTo>
                  <a:close/>
                </a:path>
              </a:pathLst>
            </a:custGeom>
            <a:solidFill>
              <a:srgbClr val="00FF00"/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11;p14"/>
            <p:cNvSpPr/>
            <p:nvPr/>
          </p:nvSpPr>
          <p:spPr>
            <a:xfrm>
              <a:off x="8313674" y="2512690"/>
              <a:ext cx="317023" cy="715268"/>
            </a:xfrm>
            <a:custGeom>
              <a:avLst/>
              <a:gdLst/>
              <a:ahLst/>
              <a:cxnLst/>
              <a:rect l="l" t="t" r="r" b="b"/>
              <a:pathLst>
                <a:path w="39529" h="73342" extrusionOk="0">
                  <a:moveTo>
                    <a:pt x="4048" y="20955"/>
                  </a:moveTo>
                  <a:lnTo>
                    <a:pt x="10954" y="5953"/>
                  </a:lnTo>
                  <a:lnTo>
                    <a:pt x="10954" y="0"/>
                  </a:lnTo>
                  <a:lnTo>
                    <a:pt x="17145" y="2857"/>
                  </a:lnTo>
                  <a:lnTo>
                    <a:pt x="27146" y="4048"/>
                  </a:lnTo>
                  <a:lnTo>
                    <a:pt x="32385" y="952"/>
                  </a:lnTo>
                  <a:lnTo>
                    <a:pt x="32623" y="8096"/>
                  </a:lnTo>
                  <a:lnTo>
                    <a:pt x="39529" y="28575"/>
                  </a:lnTo>
                  <a:lnTo>
                    <a:pt x="36433" y="45006"/>
                  </a:lnTo>
                  <a:lnTo>
                    <a:pt x="31671" y="60007"/>
                  </a:lnTo>
                  <a:lnTo>
                    <a:pt x="33338" y="70247"/>
                  </a:lnTo>
                  <a:lnTo>
                    <a:pt x="24289" y="73104"/>
                  </a:lnTo>
                  <a:lnTo>
                    <a:pt x="20955" y="72866"/>
                  </a:lnTo>
                  <a:lnTo>
                    <a:pt x="10954" y="73342"/>
                  </a:lnTo>
                  <a:lnTo>
                    <a:pt x="6191" y="71437"/>
                  </a:lnTo>
                  <a:lnTo>
                    <a:pt x="9525" y="67151"/>
                  </a:lnTo>
                  <a:lnTo>
                    <a:pt x="0" y="66675"/>
                  </a:lnTo>
                  <a:lnTo>
                    <a:pt x="4524" y="58341"/>
                  </a:lnTo>
                  <a:lnTo>
                    <a:pt x="8096" y="55959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" name="Google Shape;112;p14"/>
          <p:cNvSpPr/>
          <p:nvPr/>
        </p:nvSpPr>
        <p:spPr>
          <a:xfrm rot="-5400000">
            <a:off x="6681575" y="2941922"/>
            <a:ext cx="351809" cy="4123326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Google Shape;113;p14"/>
          <p:cNvSpPr/>
          <p:nvPr/>
        </p:nvSpPr>
        <p:spPr>
          <a:xfrm rot="-5400000">
            <a:off x="933423" y="3965550"/>
            <a:ext cx="351809" cy="2095254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Google Shape;114;p14"/>
          <p:cNvSpPr txBox="1"/>
          <p:nvPr/>
        </p:nvSpPr>
        <p:spPr>
          <a:xfrm>
            <a:off x="2400367" y="4310447"/>
            <a:ext cx="2006777" cy="65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-GB" sz="1800" b="1">
                <a:solidFill>
                  <a:srgbClr val="6AA84F"/>
                </a:solidFill>
                <a:latin typeface="Calibri" panose="020F0502020204030204"/>
              </a:rPr>
              <a:t>GRASS</a:t>
            </a:r>
            <a:r>
              <a:rPr lang="en-GB" sz="180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GB" sz="1800" b="1">
                <a:solidFill>
                  <a:srgbClr val="F1C232"/>
                </a:solidFill>
                <a:latin typeface="Calibri" panose="020F0502020204030204"/>
              </a:rPr>
              <a:t>CAT</a:t>
            </a:r>
            <a:r>
              <a:rPr lang="en-GB" sz="180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GB" sz="1800" b="1">
                <a:solidFill>
                  <a:srgbClr val="A64D79"/>
                </a:solidFill>
                <a:latin typeface="Calibri" panose="020F0502020204030204"/>
              </a:rPr>
              <a:t>TREE</a:t>
            </a:r>
            <a:r>
              <a:rPr lang="en-GB" sz="180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GB" sz="1800" b="1">
                <a:solidFill>
                  <a:srgbClr val="4A86E8"/>
                </a:solidFill>
                <a:latin typeface="Calibri" panose="020F0502020204030204"/>
              </a:rPr>
              <a:t>SKY</a:t>
            </a:r>
            <a:endParaRPr sz="1800" b="1">
              <a:solidFill>
                <a:srgbClr val="4A86E8"/>
              </a:solidFill>
              <a:latin typeface="Calibri" panose="020F0502020204030204"/>
            </a:endParaRPr>
          </a:p>
        </p:txBody>
      </p:sp>
      <p:sp>
        <p:nvSpPr>
          <p:cNvPr id="19" name="Google Shape;115;p14"/>
          <p:cNvSpPr txBox="1"/>
          <p:nvPr/>
        </p:nvSpPr>
        <p:spPr>
          <a:xfrm>
            <a:off x="4724137" y="4386627"/>
            <a:ext cx="2006777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-GB" sz="1800" b="1">
                <a:solidFill>
                  <a:srgbClr val="FF0000"/>
                </a:solidFill>
                <a:latin typeface="Calibri" panose="020F0502020204030204"/>
              </a:rPr>
              <a:t>DOG</a:t>
            </a:r>
            <a:r>
              <a:rPr lang="en-GB" sz="180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GB" sz="1800" b="1">
                <a:solidFill>
                  <a:srgbClr val="6AA84F"/>
                </a:solidFill>
                <a:latin typeface="Calibri" panose="020F0502020204030204"/>
              </a:rPr>
              <a:t>DOG</a:t>
            </a:r>
            <a:r>
              <a:rPr lang="en-GB" sz="180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GB" sz="1800" b="1">
                <a:solidFill>
                  <a:srgbClr val="4A86E8"/>
                </a:solidFill>
                <a:latin typeface="Calibri" panose="020F0502020204030204"/>
              </a:rPr>
              <a:t>CAT</a:t>
            </a:r>
            <a:endParaRPr sz="1800" b="1">
              <a:solidFill>
                <a:srgbClr val="4A86E8"/>
              </a:solidFill>
              <a:latin typeface="Calibri" panose="020F0502020204030204"/>
            </a:endParaRPr>
          </a:p>
        </p:txBody>
      </p:sp>
      <p:sp>
        <p:nvSpPr>
          <p:cNvPr id="20" name="Google Shape;116;p14"/>
          <p:cNvSpPr txBox="1"/>
          <p:nvPr/>
        </p:nvSpPr>
        <p:spPr>
          <a:xfrm>
            <a:off x="7016365" y="4386627"/>
            <a:ext cx="2006777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>
              <a:buClr>
                <a:prstClr val="black"/>
              </a:buClr>
              <a:buSzPts val="1100"/>
            </a:pPr>
            <a:r>
              <a:rPr lang="en-GB" sz="1800" b="1">
                <a:solidFill>
                  <a:srgbClr val="FF0000"/>
                </a:solidFill>
                <a:latin typeface="Calibri" panose="020F0502020204030204"/>
              </a:rPr>
              <a:t>DOG</a:t>
            </a:r>
            <a:r>
              <a:rPr lang="en-GB" sz="180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GB" sz="1800" b="1">
                <a:solidFill>
                  <a:srgbClr val="6AA84F"/>
                </a:solidFill>
                <a:latin typeface="Calibri" panose="020F0502020204030204"/>
              </a:rPr>
              <a:t>DOG</a:t>
            </a:r>
            <a:r>
              <a:rPr lang="en-GB" sz="180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GB" sz="1800" b="1">
                <a:solidFill>
                  <a:srgbClr val="4A86E8"/>
                </a:solidFill>
                <a:latin typeface="Calibri" panose="020F0502020204030204"/>
              </a:rPr>
              <a:t>CAT</a:t>
            </a:r>
            <a:endParaRPr sz="1800" b="1">
              <a:solidFill>
                <a:srgbClr val="4A86E8"/>
              </a:solidFill>
              <a:latin typeface="Calibri" panose="020F0502020204030204"/>
            </a:endParaRPr>
          </a:p>
          <a:p>
            <a:pPr algn="ctr" defTabSz="685800"/>
            <a:endParaRPr sz="1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Google Shape;117;p14"/>
          <p:cNvSpPr txBox="1"/>
          <p:nvPr/>
        </p:nvSpPr>
        <p:spPr>
          <a:xfrm>
            <a:off x="174020" y="5124759"/>
            <a:ext cx="1883810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-GB" sz="1865">
                <a:solidFill>
                  <a:prstClr val="black"/>
                </a:solidFill>
                <a:latin typeface="Calibri" panose="020F0502020204030204"/>
              </a:rPr>
              <a:t>No spatial extent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118;p14"/>
          <p:cNvSpPr txBox="1"/>
          <p:nvPr/>
        </p:nvSpPr>
        <p:spPr>
          <a:xfrm>
            <a:off x="5862026" y="5124744"/>
            <a:ext cx="1852193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-GB" sz="1865" dirty="0">
                <a:solidFill>
                  <a:prstClr val="black"/>
                </a:solidFill>
                <a:latin typeface="Calibri" panose="020F0502020204030204"/>
              </a:rPr>
              <a:t>Multiple Object</a:t>
            </a:r>
            <a:r>
              <a:rPr lang="en-US" sz="1865" dirty="0">
                <a:solidFill>
                  <a:prstClr val="black"/>
                </a:solidFill>
                <a:latin typeface="Calibri" panose="020F0502020204030204"/>
              </a:rPr>
              <a:t>s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Google Shape;119;p14"/>
          <p:cNvSpPr/>
          <p:nvPr/>
        </p:nvSpPr>
        <p:spPr>
          <a:xfrm rot="-5400000">
            <a:off x="3241646" y="3978832"/>
            <a:ext cx="351809" cy="2066462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120;p14"/>
          <p:cNvSpPr txBox="1"/>
          <p:nvPr/>
        </p:nvSpPr>
        <p:spPr>
          <a:xfrm>
            <a:off x="2201388" y="5124744"/>
            <a:ext cx="2336366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-GB" sz="1865">
                <a:solidFill>
                  <a:prstClr val="black"/>
                </a:solidFill>
                <a:latin typeface="Calibri" panose="020F0502020204030204"/>
              </a:rPr>
              <a:t>No objects, just pixels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121;p14"/>
          <p:cNvSpPr txBox="1"/>
          <p:nvPr/>
        </p:nvSpPr>
        <p:spPr>
          <a:xfrm>
            <a:off x="7940462" y="5395273"/>
            <a:ext cx="1194623" cy="25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-GB" sz="600" u="sng">
                <a:solidFill>
                  <a:srgbClr val="999999"/>
                </a:solidFill>
                <a:latin typeface="Calibri" panose="020F0502020204030204"/>
                <a:hlinkClick r:id="rId4"/>
              </a:rPr>
              <a:t>This image</a:t>
            </a:r>
            <a:r>
              <a:rPr lang="en-GB" sz="600">
                <a:solidFill>
                  <a:srgbClr val="999999"/>
                </a:solidFill>
                <a:latin typeface="Calibri" panose="020F0502020204030204"/>
              </a:rPr>
              <a:t> is </a:t>
            </a:r>
            <a:r>
              <a:rPr lang="en-GB" sz="600" u="sng">
                <a:solidFill>
                  <a:srgbClr val="999999"/>
                </a:solidFill>
                <a:latin typeface="Calibri" panose="020F0502020204030204"/>
                <a:hlinkClick r:id="rId5"/>
              </a:rPr>
              <a:t>CC0 public domain</a:t>
            </a:r>
            <a:endParaRPr sz="600" dirty="0">
              <a:solidFill>
                <a:srgbClr val="999999"/>
              </a:solidFill>
              <a:latin typeface="Calibri" panose="020F0502020204030204"/>
            </a:endParaRPr>
          </a:p>
        </p:txBody>
      </p:sp>
      <p:grpSp>
        <p:nvGrpSpPr>
          <p:cNvPr id="26" name="Google Shape;122;p14"/>
          <p:cNvGrpSpPr/>
          <p:nvPr/>
        </p:nvGrpSpPr>
        <p:grpSpPr>
          <a:xfrm>
            <a:off x="2301776" y="2555353"/>
            <a:ext cx="2141052" cy="1818140"/>
            <a:chOff x="2277225" y="713289"/>
            <a:chExt cx="3568755" cy="2932300"/>
          </a:xfrm>
        </p:grpSpPr>
        <p:grpSp>
          <p:nvGrpSpPr>
            <p:cNvPr id="27" name="Google Shape;123;p14"/>
            <p:cNvGrpSpPr/>
            <p:nvPr/>
          </p:nvGrpSpPr>
          <p:grpSpPr>
            <a:xfrm>
              <a:off x="2277225" y="713289"/>
              <a:ext cx="3562639" cy="2932300"/>
              <a:chOff x="2401325" y="1743175"/>
              <a:chExt cx="2093699" cy="1812299"/>
            </a:xfrm>
          </p:grpSpPr>
          <p:pic>
            <p:nvPicPr>
              <p:cNvPr id="31" name="Google Shape;124;p14"/>
              <p:cNvPicPr preferRelativeResize="0"/>
              <p:nvPr/>
            </p:nvPicPr>
            <p:blipFill rotWithShape="1">
              <a:blip r:embed="rId1"/>
              <a:srcRect l="9279" r="25734"/>
              <a:stretch>
                <a:fillRect/>
              </a:stretch>
            </p:blipFill>
            <p:spPr>
              <a:xfrm>
                <a:off x="2401325" y="1743175"/>
                <a:ext cx="2093699" cy="181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125;p14"/>
              <p:cNvSpPr/>
              <p:nvPr/>
            </p:nvSpPr>
            <p:spPr>
              <a:xfrm>
                <a:off x="2466169" y="2111305"/>
                <a:ext cx="1608200" cy="1150000"/>
              </a:xfrm>
              <a:custGeom>
                <a:avLst/>
                <a:gdLst/>
                <a:ahLst/>
                <a:cxnLst/>
                <a:rect l="l" t="t" r="r" b="b"/>
                <a:pathLst>
                  <a:path w="64328" h="46000" extrusionOk="0">
                    <a:moveTo>
                      <a:pt x="2367" y="7601"/>
                    </a:moveTo>
                    <a:lnTo>
                      <a:pt x="14375" y="6468"/>
                    </a:lnTo>
                    <a:lnTo>
                      <a:pt x="27313" y="10422"/>
                    </a:lnTo>
                    <a:lnTo>
                      <a:pt x="36297" y="13297"/>
                    </a:lnTo>
                    <a:lnTo>
                      <a:pt x="39532" y="12218"/>
                    </a:lnTo>
                    <a:lnTo>
                      <a:pt x="38094" y="6110"/>
                    </a:lnTo>
                    <a:lnTo>
                      <a:pt x="38094" y="1438"/>
                    </a:lnTo>
                    <a:lnTo>
                      <a:pt x="40251" y="1078"/>
                    </a:lnTo>
                    <a:lnTo>
                      <a:pt x="46359" y="6110"/>
                    </a:lnTo>
                    <a:lnTo>
                      <a:pt x="56062" y="5391"/>
                    </a:lnTo>
                    <a:lnTo>
                      <a:pt x="61812" y="0"/>
                    </a:lnTo>
                    <a:lnTo>
                      <a:pt x="64328" y="1078"/>
                    </a:lnTo>
                    <a:lnTo>
                      <a:pt x="63968" y="10063"/>
                    </a:lnTo>
                    <a:lnTo>
                      <a:pt x="62532" y="18688"/>
                    </a:lnTo>
                    <a:lnTo>
                      <a:pt x="61093" y="21562"/>
                    </a:lnTo>
                    <a:lnTo>
                      <a:pt x="63609" y="24797"/>
                    </a:lnTo>
                    <a:lnTo>
                      <a:pt x="64328" y="29828"/>
                    </a:lnTo>
                    <a:lnTo>
                      <a:pt x="64328" y="34140"/>
                    </a:lnTo>
                    <a:lnTo>
                      <a:pt x="60735" y="37734"/>
                    </a:lnTo>
                    <a:lnTo>
                      <a:pt x="55703" y="35218"/>
                    </a:lnTo>
                    <a:lnTo>
                      <a:pt x="57141" y="28750"/>
                    </a:lnTo>
                    <a:lnTo>
                      <a:pt x="53187" y="31266"/>
                    </a:lnTo>
                    <a:lnTo>
                      <a:pt x="48515" y="32703"/>
                    </a:lnTo>
                    <a:lnTo>
                      <a:pt x="49235" y="35937"/>
                    </a:lnTo>
                    <a:lnTo>
                      <a:pt x="50476" y="39345"/>
                    </a:lnTo>
                    <a:lnTo>
                      <a:pt x="50312" y="43484"/>
                    </a:lnTo>
                    <a:lnTo>
                      <a:pt x="47438" y="46000"/>
                    </a:lnTo>
                    <a:lnTo>
                      <a:pt x="42406" y="42406"/>
                    </a:lnTo>
                    <a:lnTo>
                      <a:pt x="40251" y="36655"/>
                    </a:lnTo>
                    <a:lnTo>
                      <a:pt x="35219" y="37375"/>
                    </a:lnTo>
                    <a:lnTo>
                      <a:pt x="34142" y="33422"/>
                    </a:lnTo>
                    <a:lnTo>
                      <a:pt x="32345" y="25516"/>
                    </a:lnTo>
                    <a:lnTo>
                      <a:pt x="31625" y="19405"/>
                    </a:lnTo>
                    <a:lnTo>
                      <a:pt x="25156" y="15453"/>
                    </a:lnTo>
                    <a:lnTo>
                      <a:pt x="15453" y="12218"/>
                    </a:lnTo>
                    <a:lnTo>
                      <a:pt x="9703" y="10780"/>
                    </a:lnTo>
                    <a:lnTo>
                      <a:pt x="4313" y="11500"/>
                    </a:lnTo>
                    <a:lnTo>
                      <a:pt x="0" y="10422"/>
                    </a:lnTo>
                  </a:path>
                </a:pathLst>
              </a:custGeom>
              <a:solidFill>
                <a:srgbClr val="FFD966"/>
              </a:solidFill>
              <a:ln w="38100" cap="flat" cmpd="sng">
                <a:solidFill>
                  <a:srgbClr val="FFD9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8" name="Google Shape;126;p14"/>
            <p:cNvSpPr/>
            <p:nvPr/>
          </p:nvSpPr>
          <p:spPr>
            <a:xfrm>
              <a:off x="2291955" y="1786552"/>
              <a:ext cx="3554025" cy="1835050"/>
            </a:xfrm>
            <a:custGeom>
              <a:avLst/>
              <a:gdLst/>
              <a:ahLst/>
              <a:cxnLst/>
              <a:rect l="l" t="t" r="r" b="b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/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Google Shape;127;p14"/>
            <p:cNvSpPr/>
            <p:nvPr/>
          </p:nvSpPr>
          <p:spPr>
            <a:xfrm>
              <a:off x="2285997" y="781997"/>
              <a:ext cx="3548025" cy="1279900"/>
            </a:xfrm>
            <a:custGeom>
              <a:avLst/>
              <a:gdLst/>
              <a:ahLst/>
              <a:cxnLst/>
              <a:rect l="l" t="t" r="r" b="b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/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28;p14"/>
            <p:cNvSpPr/>
            <p:nvPr/>
          </p:nvSpPr>
          <p:spPr>
            <a:xfrm>
              <a:off x="2297900" y="716500"/>
              <a:ext cx="3518300" cy="773900"/>
            </a:xfrm>
            <a:custGeom>
              <a:avLst/>
              <a:gdLst/>
              <a:ahLst/>
              <a:cxnLst/>
              <a:rect l="l" t="t" r="r" b="b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/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>
                <a:solidFill>
                  <a:prstClr val="black"/>
                </a:solidFill>
              </a:rPr>
              <a:t>第九章</a:t>
            </a:r>
            <a:r>
              <a:rPr kumimoji="1" lang="en-US" altLang="zh-CN" dirty="0">
                <a:solidFill>
                  <a:prstClr val="black"/>
                </a:solidFill>
              </a:rPr>
              <a:t>-</a:t>
            </a:r>
            <a:r>
              <a:rPr kumimoji="1" lang="zh-CN" altLang="en-US" dirty="0">
                <a:solidFill>
                  <a:prstClr val="black"/>
                </a:solidFill>
              </a:rPr>
              <a:t>第十二章 </a:t>
            </a:r>
            <a:br>
              <a:rPr kumimoji="1" lang="en-US" altLang="zh-CN" dirty="0">
                <a:solidFill>
                  <a:prstClr val="black"/>
                </a:solidFill>
              </a:rPr>
            </a:br>
            <a:r>
              <a:rPr kumimoji="1" lang="zh-CN" altLang="en-US" dirty="0">
                <a:solidFill>
                  <a:prstClr val="black"/>
                </a:solidFill>
              </a:rPr>
              <a:t>图像分类、语义分割、目标检测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sz="3500" dirty="0"/>
              <a:t>图像分类</a:t>
            </a:r>
            <a:endParaRPr kumimoji="1" lang="en-US" altLang="zh-CN" sz="35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定义</a:t>
            </a:r>
            <a:endParaRPr kumimoji="1" lang="en-US" altLang="zh-CN" sz="30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基本步骤</a:t>
            </a:r>
            <a:endParaRPr kumimoji="1" lang="en-US" altLang="zh-CN" sz="3000" dirty="0"/>
          </a:p>
          <a:p>
            <a:r>
              <a:rPr kumimoji="1" lang="zh-CN" altLang="en-US" sz="3500" dirty="0"/>
              <a:t>语义分割</a:t>
            </a:r>
            <a:endParaRPr kumimoji="1" lang="en-US" altLang="zh-CN" sz="35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定义</a:t>
            </a:r>
            <a:endParaRPr kumimoji="1" lang="en-US" altLang="zh-CN" sz="30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基本步骤</a:t>
            </a:r>
            <a:endParaRPr kumimoji="1" lang="en-US" altLang="zh-CN" sz="3000" dirty="0"/>
          </a:p>
          <a:p>
            <a:r>
              <a:rPr kumimoji="1" lang="zh-CN" altLang="en-US" sz="3500" dirty="0"/>
              <a:t>目标检测</a:t>
            </a:r>
            <a:endParaRPr kumimoji="1" lang="en-US" altLang="zh-CN" sz="35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定义</a:t>
            </a:r>
            <a:endParaRPr kumimoji="1" lang="en-US" altLang="zh-CN" sz="30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基本步骤</a:t>
            </a:r>
            <a:endParaRPr kumimoji="1" lang="en-US" altLang="zh-CN" sz="3000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图像分类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78;p12"/>
          <p:cNvSpPr txBox="1"/>
          <p:nvPr/>
        </p:nvSpPr>
        <p:spPr>
          <a:xfrm>
            <a:off x="7622138" y="2719788"/>
            <a:ext cx="1420992" cy="158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类别分值</a:t>
            </a: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0.9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0.05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Car: 0.01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80;p12"/>
          <p:cNvPicPr preferRelativeResize="0"/>
          <p:nvPr/>
        </p:nvPicPr>
        <p:blipFill rotWithShape="1">
          <a:blip r:embed="rId1"/>
          <a:srcRect l="9279" r="25734"/>
          <a:stretch>
            <a:fillRect/>
          </a:stretch>
        </p:blipFill>
        <p:spPr>
          <a:xfrm>
            <a:off x="136365" y="2853048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1;p12"/>
          <p:cNvPicPr preferRelativeResize="0"/>
          <p:nvPr/>
        </p:nvPicPr>
        <p:blipFill rotWithShape="1">
          <a:blip r:embed="rId2"/>
          <a:srcRect r="7330"/>
          <a:stretch>
            <a:fillRect/>
          </a:stretch>
        </p:blipFill>
        <p:spPr>
          <a:xfrm>
            <a:off x="1457273" y="2788680"/>
            <a:ext cx="3485842" cy="12581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2;p12"/>
          <p:cNvSpPr txBox="1"/>
          <p:nvPr/>
        </p:nvSpPr>
        <p:spPr>
          <a:xfrm>
            <a:off x="158934" y="3982606"/>
            <a:ext cx="1304960" cy="25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This image</a:t>
            </a: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-GB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CC0 public domain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83;p12"/>
          <p:cNvCxnSpPr/>
          <p:nvPr/>
        </p:nvCxnSpPr>
        <p:spPr>
          <a:xfrm>
            <a:off x="5146355" y="2915802"/>
            <a:ext cx="0" cy="87932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4;p12"/>
          <p:cNvSpPr txBox="1"/>
          <p:nvPr/>
        </p:nvSpPr>
        <p:spPr>
          <a:xfrm>
            <a:off x="4293271" y="3824397"/>
            <a:ext cx="1437226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向量</a:t>
            </a:r>
            <a:r>
              <a:rPr kumimoji="0" lang="en-GB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85;p12"/>
          <p:cNvSpPr txBox="1"/>
          <p:nvPr/>
        </p:nvSpPr>
        <p:spPr>
          <a:xfrm>
            <a:off x="5541332" y="3448144"/>
            <a:ext cx="1846539" cy="79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全连接</a:t>
            </a: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1000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Google Shape;86;p12"/>
          <p:cNvCxnSpPr/>
          <p:nvPr/>
        </p:nvCxnSpPr>
        <p:spPr>
          <a:xfrm>
            <a:off x="5600700" y="3396470"/>
            <a:ext cx="172780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87;p12"/>
          <p:cNvSpPr txBox="1"/>
          <p:nvPr/>
        </p:nvSpPr>
        <p:spPr>
          <a:xfrm>
            <a:off x="2402776" y="4047417"/>
            <a:ext cx="1821725" cy="25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 copyright Alex </a:t>
            </a:r>
            <a:r>
              <a:rPr kumimoji="0" lang="en-GB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Krizhevsky</a:t>
            </a: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Ilya </a:t>
            </a:r>
            <a:r>
              <a:rPr kumimoji="0" lang="en-GB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Sutskever</a:t>
            </a: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and Geoffrey Hinton, 2012. Reproduced with permission. 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r>
              <a:rPr kumimoji="1" lang="en-US" altLang="zh-CN" sz="4000" dirty="0"/>
              <a:t>2.1</a:t>
            </a:r>
            <a:r>
              <a:rPr lang="zh-CN" altLang="en-US" sz="4000" dirty="0"/>
              <a:t>针孔相机</a:t>
            </a:r>
            <a:endParaRPr lang="en-US" sz="400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825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三维世界至二维图像平面投影</a:t>
            </a:r>
            <a:endParaRPr lang="en-US" sz="2800" dirty="0"/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4925" y="6545263"/>
            <a:ext cx="2303463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Forsyth and Ponce</a:t>
            </a:r>
            <a:endParaRPr lang="en-US" sz="1400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1" cstate="print"/>
          <a:srcRect l="17465" t="47516" r="16969" b="6912"/>
          <a:stretch>
            <a:fillRect/>
          </a:stretch>
        </p:blipFill>
        <p:spPr bwMode="auto">
          <a:xfrm>
            <a:off x="360363" y="1952625"/>
            <a:ext cx="8532812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7270" name="Text Box 6"/>
          <p:cNvSpPr txBox="1">
            <a:spLocks noChangeArrowheads="1"/>
          </p:cNvSpPr>
          <p:nvPr/>
        </p:nvSpPr>
        <p:spPr bwMode="auto">
          <a:xfrm>
            <a:off x="4356100" y="4103688"/>
            <a:ext cx="12969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相机参考坐标</a:t>
            </a:r>
            <a:endParaRPr lang="en-US" dirty="0"/>
          </a:p>
        </p:txBody>
      </p:sp>
      <p:sp>
        <p:nvSpPr>
          <p:cNvPr id="267271" name="Text Box 7"/>
          <p:cNvSpPr txBox="1">
            <a:spLocks noChangeArrowheads="1"/>
          </p:cNvSpPr>
          <p:nvPr/>
        </p:nvSpPr>
        <p:spPr bwMode="auto">
          <a:xfrm>
            <a:off x="792163" y="2051050"/>
            <a:ext cx="1296987" cy="7848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图像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err="1"/>
              <a:t>平面</a:t>
            </a:r>
            <a:endParaRPr lang="en-US" dirty="0"/>
          </a:p>
        </p:txBody>
      </p:sp>
      <p:sp>
        <p:nvSpPr>
          <p:cNvPr id="267272" name="Text Box 8"/>
          <p:cNvSpPr txBox="1">
            <a:spLocks noChangeArrowheads="1"/>
          </p:cNvSpPr>
          <p:nvPr/>
        </p:nvSpPr>
        <p:spPr bwMode="auto">
          <a:xfrm>
            <a:off x="6127433" y="3832226"/>
            <a:ext cx="67468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光轴</a:t>
            </a:r>
            <a:endParaRPr lang="en-US" dirty="0"/>
          </a:p>
        </p:txBody>
      </p:sp>
      <p:sp>
        <p:nvSpPr>
          <p:cNvPr id="267273" name="Text Box 9"/>
          <p:cNvSpPr txBox="1">
            <a:spLocks noChangeArrowheads="1"/>
          </p:cNvSpPr>
          <p:nvPr/>
        </p:nvSpPr>
        <p:spPr bwMode="auto">
          <a:xfrm>
            <a:off x="2987675" y="2519363"/>
            <a:ext cx="66992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焦距</a:t>
            </a:r>
            <a:endParaRPr lang="en-US" dirty="0"/>
          </a:p>
        </p:txBody>
      </p:sp>
      <p:sp>
        <p:nvSpPr>
          <p:cNvPr id="27658" name="TextBox 10"/>
          <p:cNvSpPr txBox="1">
            <a:spLocks noChangeArrowheads="1"/>
          </p:cNvSpPr>
          <p:nvPr/>
        </p:nvSpPr>
        <p:spPr bwMode="auto">
          <a:xfrm>
            <a:off x="7200900" y="5108575"/>
            <a:ext cx="17160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/>
              <a:t>场景</a:t>
            </a:r>
            <a:r>
              <a:rPr lang="en-US" dirty="0"/>
              <a:t> / </a:t>
            </a:r>
            <a:r>
              <a:rPr lang="zh-CN" altLang="en-US" dirty="0"/>
              <a:t>世界</a:t>
            </a:r>
            <a:endParaRPr lang="en-US" altLang="zh-CN" dirty="0"/>
          </a:p>
          <a:p>
            <a:r>
              <a:rPr lang="zh-CN" altLang="en-US" dirty="0"/>
              <a:t>点集</a:t>
            </a:r>
            <a:endParaRPr lang="en-US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2905126" y="5346700"/>
            <a:ext cx="3492500" cy="1125538"/>
            <a:chOff x="2290" y="3385"/>
            <a:chExt cx="2200" cy="709"/>
          </a:xfrm>
        </p:grpSpPr>
        <p:pic>
          <p:nvPicPr>
            <p:cNvPr id="27664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l="42816" t="69298" r="38101" b="23660"/>
            <a:stretch>
              <a:fillRect/>
            </a:stretch>
          </p:blipFill>
          <p:spPr bwMode="auto">
            <a:xfrm>
              <a:off x="2290" y="3385"/>
              <a:ext cx="1769" cy="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65" name="Text Box 6"/>
            <p:cNvSpPr txBox="1">
              <a:spLocks noChangeArrowheads="1"/>
            </p:cNvSpPr>
            <p:nvPr/>
          </p:nvSpPr>
          <p:spPr bwMode="auto">
            <a:xfrm>
              <a:off x="2416" y="3863"/>
              <a:ext cx="550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/>
                <a:t>场景点</a:t>
              </a:r>
              <a:endParaRPr lang="en-US" dirty="0"/>
            </a:p>
          </p:txBody>
        </p:sp>
        <p:sp>
          <p:nvSpPr>
            <p:cNvPr id="27666" name="Text Box 7"/>
            <p:cNvSpPr txBox="1">
              <a:spLocks noChangeArrowheads="1"/>
            </p:cNvSpPr>
            <p:nvPr/>
          </p:nvSpPr>
          <p:spPr bwMode="auto">
            <a:xfrm>
              <a:off x="3174" y="3857"/>
              <a:ext cx="1316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/>
                <a:t>图像坐标</a:t>
              </a:r>
              <a:endParaRPr lang="en-US" dirty="0"/>
            </a:p>
          </p:txBody>
        </p:sp>
      </p:grp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/>
          <a:srcRect l="49915" t="69658" r="47400" b="23677"/>
          <a:stretch>
            <a:fillRect/>
          </a:stretch>
        </p:blipFill>
        <p:spPr bwMode="auto">
          <a:xfrm>
            <a:off x="3951288" y="6030913"/>
            <a:ext cx="39528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2600325" y="5145088"/>
            <a:ext cx="3833813" cy="1460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51982" y="5377656"/>
            <a:ext cx="612775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‘</a:t>
            </a:r>
            <a:r>
              <a:rPr lang="en-US" sz="2400" b="1" dirty="0"/>
              <a:t>’</a:t>
            </a:r>
            <a:endParaRPr lang="en-US" sz="2400" b="1" dirty="0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470276" y="5015706"/>
            <a:ext cx="612775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‘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/>
              <a:t>’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70" grpId="0"/>
      <p:bldP spid="267271" grpId="0"/>
      <p:bldP spid="267272" grpId="0"/>
      <p:bldP spid="267273" grpId="0"/>
      <p:bldP spid="19" grpId="0" animBg="1"/>
      <p:bldP spid="20" grpId="0"/>
      <p:bldP spid="2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图像分类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10670" y="1371600"/>
            <a:ext cx="7886700" cy="441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经典的卷积神经网络分类架构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dirty="0" err="1"/>
              <a:t>AlexNet</a:t>
            </a:r>
            <a:endParaRPr kumimoji="1" lang="en-US" altLang="zh-CN" dirty="0"/>
          </a:p>
          <a:p>
            <a:r>
              <a:rPr lang="en-US" altLang="zh-CN" dirty="0"/>
              <a:t>VGG</a:t>
            </a:r>
            <a:endParaRPr kumimoji="1" lang="en-US" altLang="zh-CN" dirty="0"/>
          </a:p>
          <a:p>
            <a:r>
              <a:rPr lang="en-US" altLang="zh-CN" dirty="0" err="1"/>
              <a:t>GoogleNet</a:t>
            </a:r>
            <a:endParaRPr kumimoji="1" lang="en-US" altLang="zh-CN" dirty="0"/>
          </a:p>
          <a:p>
            <a:r>
              <a:rPr lang="en-US" altLang="zh-CN" dirty="0" err="1"/>
              <a:t>ResNet</a:t>
            </a:r>
            <a:endParaRPr lang="en-US" altLang="zh-CN" dirty="0"/>
          </a:p>
          <a:p>
            <a:r>
              <a:rPr kumimoji="1" lang="zh-CN" altLang="en-US" dirty="0"/>
              <a:t>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820;p46"/>
          <p:cNvSpPr txBox="1"/>
          <p:nvPr/>
        </p:nvSpPr>
        <p:spPr>
          <a:xfrm>
            <a:off x="5180929" y="1703976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Scores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0.9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0.05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Car: 0.01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1"/>
          <a:srcRect l="9279" r="25734"/>
          <a:stretch>
            <a:fillRect/>
          </a:stretch>
        </p:blipFill>
        <p:spPr>
          <a:xfrm>
            <a:off x="136365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2"/>
          <a:srcRect r="7330"/>
          <a:stretch>
            <a:fillRect/>
          </a:stretch>
        </p:blipFill>
        <p:spPr>
          <a:xfrm>
            <a:off x="1510592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3797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3079285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Vector: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3725216" y="1813058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1000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4049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5180929" y="4025272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 </a:t>
            </a:r>
            <a:br>
              <a:rPr kumimoji="0" lang="en-GB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</a:t>
            </a:r>
            <a:endParaRPr kumimoji="0" sz="1865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(x, y, w, h)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4049989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4238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4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6710281" y="1895206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en-GB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GB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6737002" y="4183062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 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832;p46"/>
          <p:cNvSpPr txBox="1"/>
          <p:nvPr/>
        </p:nvSpPr>
        <p:spPr>
          <a:xfrm>
            <a:off x="8183936" y="3160442"/>
            <a:ext cx="662828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6231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6394450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6577415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 label: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7190756" y="1513852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6577415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 box</a:t>
            </a:r>
            <a:r>
              <a:rPr kumimoji="0" lang="en-GB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(x’, y’, w’, h’)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7217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839;p46"/>
          <p:cNvSpPr txBox="1"/>
          <p:nvPr/>
        </p:nvSpPr>
        <p:spPr>
          <a:xfrm>
            <a:off x="6737003" y="3056843"/>
            <a:ext cx="964209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Weighted Sum</a:t>
            </a:r>
            <a:endParaRPr kumimoji="0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Google Shape;840;p46"/>
          <p:cNvCxnSpPr>
            <a:stCxn id="14" idx="2"/>
            <a:endCxn id="23" idx="0"/>
          </p:cNvCxnSpPr>
          <p:nvPr/>
        </p:nvCxnSpPr>
        <p:spPr>
          <a:xfrm flipH="1">
            <a:off x="7219107" y="2593455"/>
            <a:ext cx="1" cy="463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841;p46"/>
          <p:cNvCxnSpPr>
            <a:stCxn id="15" idx="0"/>
            <a:endCxn id="23" idx="2"/>
          </p:cNvCxnSpPr>
          <p:nvPr/>
        </p:nvCxnSpPr>
        <p:spPr>
          <a:xfrm flipV="1">
            <a:off x="7217478" y="3631792"/>
            <a:ext cx="1630" cy="5512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842;p46"/>
          <p:cNvCxnSpPr>
            <a:stCxn id="23" idx="3"/>
            <a:endCxn id="16" idx="1"/>
          </p:cNvCxnSpPr>
          <p:nvPr/>
        </p:nvCxnSpPr>
        <p:spPr>
          <a:xfrm>
            <a:off x="7701212" y="3344318"/>
            <a:ext cx="482725" cy="26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36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This image</a:t>
            </a: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-GB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CC0 public domain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845;p46"/>
          <p:cNvSpPr txBox="1"/>
          <p:nvPr/>
        </p:nvSpPr>
        <p:spPr>
          <a:xfrm>
            <a:off x="7571193" y="2232434"/>
            <a:ext cx="1437053" cy="89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Multitask Loss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876;p47"/>
          <p:cNvSpPr/>
          <p:nvPr/>
        </p:nvSpPr>
        <p:spPr>
          <a:xfrm>
            <a:off x="1463893" y="2944777"/>
            <a:ext cx="2193707" cy="776324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877;p47"/>
          <p:cNvSpPr txBox="1"/>
          <p:nvPr/>
        </p:nvSpPr>
        <p:spPr>
          <a:xfrm>
            <a:off x="1622359" y="1922005"/>
            <a:ext cx="1978738" cy="98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骨干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网络</a:t>
            </a:r>
            <a:endParaRPr kumimoji="0" lang="en-US" altLang="zh-CN" sz="1865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(Transfer learning)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5217" y="4857728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位置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0482" y="1159614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类别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844;p46"/>
          <p:cNvSpPr txBox="1"/>
          <p:nvPr/>
        </p:nvSpPr>
        <p:spPr>
          <a:xfrm>
            <a:off x="711795" y="4105453"/>
            <a:ext cx="2712494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将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定位看成回归问题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</a:t>
            </a:r>
            <a:r>
              <a:rPr lang="zh-CN" altLang="en-US" dirty="0"/>
              <a:t>测试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1737664"/>
            <a:ext cx="4255226" cy="3778247"/>
            <a:chOff x="522336" y="243022"/>
            <a:chExt cx="5608556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1"/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865" dirty="0">
                  <a:solidFill>
                    <a:prstClr val="black"/>
                  </a:solidFill>
                  <a:ea typeface="Calibri" panose="020F0502020204030204"/>
                  <a:cs typeface="Calibri" panose="020F0502020204030204"/>
                  <a:sym typeface="Calibri" panose="020F0502020204030204"/>
                </a:rPr>
                <a:t>输入图像</a:t>
              </a:r>
              <a:endParaRPr lang="zh-CN" altLang="en-US" sz="1865" dirty="0">
                <a:solidFill>
                  <a:prstClr val="black"/>
                </a:solidFill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GB" sz="1800">
                  <a:solidFill>
                    <a:prstClr val="black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ConvNet</a:t>
              </a:r>
              <a:endParaRPr sz="1800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GB" sz="1800">
                  <a:solidFill>
                    <a:prstClr val="black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ConvNet</a:t>
              </a:r>
              <a:endParaRPr sz="1800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GB" sz="1800" dirty="0" err="1">
                  <a:solidFill>
                    <a:prstClr val="black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ConvNet</a:t>
              </a:r>
              <a:endParaRPr sz="1800" dirty="0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Class</a:t>
              </a:r>
              <a:endParaRPr sz="1865" dirty="0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Class</a:t>
              </a:r>
              <a:endParaRPr sz="1865" dirty="0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Class</a:t>
              </a:r>
              <a:endParaRPr sz="1865" dirty="0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-GB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-GB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-GB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-GB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-GB" sz="800" u="sng" dirty="0">
                <a:solidFill>
                  <a:srgbClr val="0563C1"/>
                </a:solidFill>
                <a:latin typeface="Calibri" panose="020F0502020204030204"/>
                <a:hlinkClick r:id="rId2"/>
              </a:rPr>
              <a:t>source</a:t>
            </a:r>
            <a:r>
              <a:rPr lang="en-GB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Google Shape;1281;p62"/>
          <p:cNvSpPr txBox="1"/>
          <p:nvPr/>
        </p:nvSpPr>
        <p:spPr>
          <a:xfrm>
            <a:off x="2843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Bbox</a:t>
            </a:r>
            <a:endParaRPr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3349070" y="2055038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1836040" y="2345413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842098" y="2720365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" name="Google Shape;1281;p62"/>
          <p:cNvSpPr txBox="1"/>
          <p:nvPr/>
        </p:nvSpPr>
        <p:spPr>
          <a:xfrm>
            <a:off x="1186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Bbox</a:t>
            </a:r>
            <a:endParaRPr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215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 dirty="0" err="1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Bbox</a:t>
            </a:r>
            <a:endParaRPr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04782" y="1205413"/>
            <a:ext cx="41233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输入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单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RGB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图像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运行候选区域算法获取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~2000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候选区域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伸缩每个区域到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224x224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并各自独立的经过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CNN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预测类别分值和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bbox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变换参数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根据分值选择候选区域输出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选择方法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阈值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或按类别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?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或取最大的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K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候选区域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?)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与真实分布框比较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区域分割定义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令集合</a:t>
            </a:r>
            <a:r>
              <a:rPr lang="en-US" altLang="zh-CN" sz="2800" i="1" dirty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代表整个图像区域，对</a:t>
            </a:r>
            <a:r>
              <a:rPr lang="en-US" altLang="zh-CN" sz="2800" i="1" dirty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2800" i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的分割可看作将</a:t>
            </a:r>
            <a:r>
              <a:rPr lang="en-US" altLang="zh-CN" sz="2800" i="1" dirty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2800" i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分成若干个满足以下条件的非空子集（子区域） </a:t>
            </a:r>
            <a:r>
              <a:rPr lang="en-US" altLang="zh-CN" sz="2800" i="1" dirty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en-US" altLang="zh-CN" sz="28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800" i="1" dirty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en-US" altLang="zh-CN" sz="28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800" i="1" dirty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en-US" altLang="zh-CN" sz="28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800" i="1" dirty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en-US" altLang="zh-CN" sz="28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219200" y="3094244"/>
          <a:ext cx="5729287" cy="345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Microsoft 公式 3.0" r:id="rId1" imgW="56997600" imgH="34747200" progId="Equation.3">
                  <p:embed/>
                </p:oleObj>
              </mc:Choice>
              <mc:Fallback>
                <p:oleObj name="Microsoft 公式 3.0" r:id="rId1" imgW="56997600" imgH="3474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094244"/>
                        <a:ext cx="5729287" cy="34559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/>
              <a:t>语义分割</a:t>
            </a:r>
            <a:r>
              <a:rPr lang="en-US" dirty="0"/>
              <a:t>: </a:t>
            </a:r>
            <a:r>
              <a:rPr lang="zh-CN" altLang="en-US" dirty="0"/>
              <a:t>滑动窗口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16 - </a:t>
            </a:r>
            <a:fld id="{AC1089D3-84F4-7045-A571-C61BEF9B13BC}" type="slidenum">
              <a:rPr lang="en-US">
                <a:latin typeface="Calibri" panose="020F0502020204030204"/>
              </a:rPr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201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4666" y="2940934"/>
            <a:ext cx="2469980" cy="1646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p17"/>
          <p:cNvSpPr/>
          <p:nvPr/>
        </p:nvSpPr>
        <p:spPr>
          <a:xfrm>
            <a:off x="2440233" y="3600285"/>
            <a:ext cx="246536" cy="24653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" name="Google Shape;203;p17"/>
          <p:cNvCxnSpPr/>
          <p:nvPr/>
        </p:nvCxnSpPr>
        <p:spPr>
          <a:xfrm rot="10800000" flipH="1">
            <a:off x="2740660" y="2604534"/>
            <a:ext cx="1283366" cy="97474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204;p17"/>
          <p:cNvCxnSpPr/>
          <p:nvPr/>
        </p:nvCxnSpPr>
        <p:spPr>
          <a:xfrm rot="10800000" flipH="1">
            <a:off x="2770578" y="3343167"/>
            <a:ext cx="1262971" cy="55005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" name="Google Shape;205;p17"/>
          <p:cNvPicPr preferRelativeResize="0"/>
          <p:nvPr/>
        </p:nvPicPr>
        <p:blipFill rotWithShape="1">
          <a:blip r:embed="rId1"/>
          <a:srcRect l="66852" t="39886" r="21837" b="41464"/>
          <a:stretch>
            <a:fillRect/>
          </a:stretch>
        </p:blipFill>
        <p:spPr>
          <a:xfrm>
            <a:off x="4063616" y="2601536"/>
            <a:ext cx="680885" cy="7481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6;p17"/>
          <p:cNvSpPr txBox="1"/>
          <p:nvPr/>
        </p:nvSpPr>
        <p:spPr>
          <a:xfrm>
            <a:off x="1356496" y="2535246"/>
            <a:ext cx="1679513" cy="32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-GB" sz="1865" dirty="0">
                <a:solidFill>
                  <a:prstClr val="black"/>
                </a:solidFill>
                <a:latin typeface="Calibri" panose="020F0502020204030204"/>
              </a:rPr>
              <a:t>Full image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207;p17"/>
          <p:cNvSpPr txBox="1"/>
          <p:nvPr/>
        </p:nvSpPr>
        <p:spPr>
          <a:xfrm>
            <a:off x="3979275" y="1834015"/>
            <a:ext cx="969223" cy="73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-GB" sz="1865" dirty="0">
                <a:solidFill>
                  <a:prstClr val="black"/>
                </a:solidFill>
                <a:latin typeface="Calibri" panose="020F0502020204030204"/>
              </a:rPr>
              <a:t>Extract patch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Google Shape;208;p17"/>
          <p:cNvPicPr preferRelativeResize="0"/>
          <p:nvPr/>
        </p:nvPicPr>
        <p:blipFill rotWithShape="1">
          <a:blip r:embed="rId2"/>
          <a:srcRect r="7330"/>
          <a:stretch>
            <a:fillRect/>
          </a:stretch>
        </p:blipFill>
        <p:spPr>
          <a:xfrm>
            <a:off x="4845014" y="3440174"/>
            <a:ext cx="2021946" cy="72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09;p17"/>
          <p:cNvSpPr txBox="1"/>
          <p:nvPr/>
        </p:nvSpPr>
        <p:spPr>
          <a:xfrm>
            <a:off x="4980515" y="1976910"/>
            <a:ext cx="1750944" cy="47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-GB" sz="1865" dirty="0">
                <a:solidFill>
                  <a:prstClr val="black"/>
                </a:solidFill>
                <a:latin typeface="Calibri" panose="020F0502020204030204"/>
              </a:rPr>
              <a:t>Classify center pixel with 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Google Shape;210;p17"/>
          <p:cNvSpPr/>
          <p:nvPr/>
        </p:nvSpPr>
        <p:spPr>
          <a:xfrm>
            <a:off x="4344218" y="2915791"/>
            <a:ext cx="119669" cy="11966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Google Shape;211;p17"/>
          <p:cNvSpPr txBox="1"/>
          <p:nvPr/>
        </p:nvSpPr>
        <p:spPr>
          <a:xfrm>
            <a:off x="7114122" y="3447765"/>
            <a:ext cx="986743" cy="5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-GB" sz="2400">
                <a:solidFill>
                  <a:prstClr val="black"/>
                </a:solidFill>
                <a:latin typeface="Calibri" panose="020F0502020204030204"/>
              </a:rPr>
              <a:t>Cow</a:t>
            </a:r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Google Shape;212;p17"/>
          <p:cNvSpPr/>
          <p:nvPr/>
        </p:nvSpPr>
        <p:spPr>
          <a:xfrm>
            <a:off x="2592593" y="3752645"/>
            <a:ext cx="246536" cy="246536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Google Shape;213;p17"/>
          <p:cNvSpPr/>
          <p:nvPr/>
        </p:nvSpPr>
        <p:spPr>
          <a:xfrm>
            <a:off x="2744953" y="3905005"/>
            <a:ext cx="246536" cy="246536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Google Shape;214;p17"/>
          <p:cNvPicPr preferRelativeResize="0"/>
          <p:nvPr/>
        </p:nvPicPr>
        <p:blipFill rotWithShape="1">
          <a:blip r:embed="rId1"/>
          <a:srcRect l="71933" t="47184" r="16757" b="34624"/>
          <a:stretch>
            <a:fillRect/>
          </a:stretch>
        </p:blipFill>
        <p:spPr>
          <a:xfrm>
            <a:off x="4063616" y="3447914"/>
            <a:ext cx="680873" cy="72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15;p17"/>
          <p:cNvPicPr preferRelativeResize="0"/>
          <p:nvPr/>
        </p:nvPicPr>
        <p:blipFill rotWithShape="1">
          <a:blip r:embed="rId1"/>
          <a:srcRect l="78826" t="55848" r="10564" b="25960"/>
          <a:stretch>
            <a:fillRect/>
          </a:stretch>
        </p:blipFill>
        <p:spPr>
          <a:xfrm>
            <a:off x="4063616" y="4254654"/>
            <a:ext cx="680873" cy="729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6;p17"/>
          <p:cNvCxnSpPr/>
          <p:nvPr/>
        </p:nvCxnSpPr>
        <p:spPr>
          <a:xfrm>
            <a:off x="2892122" y="4014667"/>
            <a:ext cx="1131905" cy="172755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" name="Google Shape;217;p17"/>
          <p:cNvCxnSpPr/>
          <p:nvPr/>
        </p:nvCxnSpPr>
        <p:spPr>
          <a:xfrm rot="10800000" flipH="1">
            <a:off x="2853756" y="3468060"/>
            <a:ext cx="1160698" cy="26843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" name="Google Shape;218;p17"/>
          <p:cNvCxnSpPr/>
          <p:nvPr/>
        </p:nvCxnSpPr>
        <p:spPr>
          <a:xfrm>
            <a:off x="3036009" y="3918742"/>
            <a:ext cx="978345" cy="335912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2" name="Google Shape;219;p17"/>
          <p:cNvCxnSpPr/>
          <p:nvPr/>
        </p:nvCxnSpPr>
        <p:spPr>
          <a:xfrm>
            <a:off x="3036009" y="4168152"/>
            <a:ext cx="978345" cy="815188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3" name="Google Shape;220;p17"/>
          <p:cNvPicPr preferRelativeResize="0"/>
          <p:nvPr/>
        </p:nvPicPr>
        <p:blipFill rotWithShape="1">
          <a:blip r:embed="rId2"/>
          <a:srcRect r="7330"/>
          <a:stretch>
            <a:fillRect/>
          </a:stretch>
        </p:blipFill>
        <p:spPr>
          <a:xfrm>
            <a:off x="4845014" y="2567864"/>
            <a:ext cx="2021946" cy="72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21;p17"/>
          <p:cNvPicPr preferRelativeResize="0"/>
          <p:nvPr/>
        </p:nvPicPr>
        <p:blipFill rotWithShape="1">
          <a:blip r:embed="rId2"/>
          <a:srcRect r="7330"/>
          <a:stretch>
            <a:fillRect/>
          </a:stretch>
        </p:blipFill>
        <p:spPr>
          <a:xfrm>
            <a:off x="4914509" y="4254662"/>
            <a:ext cx="2021946" cy="72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22;p17"/>
          <p:cNvSpPr/>
          <p:nvPr/>
        </p:nvSpPr>
        <p:spPr>
          <a:xfrm>
            <a:off x="4344218" y="3752973"/>
            <a:ext cx="119669" cy="119669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Google Shape;223;p17"/>
          <p:cNvSpPr/>
          <p:nvPr/>
        </p:nvSpPr>
        <p:spPr>
          <a:xfrm>
            <a:off x="4344218" y="4559713"/>
            <a:ext cx="119669" cy="119669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224;p17"/>
          <p:cNvSpPr txBox="1"/>
          <p:nvPr/>
        </p:nvSpPr>
        <p:spPr>
          <a:xfrm>
            <a:off x="7114122" y="2656996"/>
            <a:ext cx="986743" cy="5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-GB" sz="2400">
                <a:solidFill>
                  <a:prstClr val="black"/>
                </a:solidFill>
                <a:latin typeface="Calibri" panose="020F0502020204030204"/>
              </a:rPr>
              <a:t>Cow</a:t>
            </a:r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Google Shape;225;p17"/>
          <p:cNvSpPr txBox="1"/>
          <p:nvPr/>
        </p:nvSpPr>
        <p:spPr>
          <a:xfrm>
            <a:off x="7114122" y="4299968"/>
            <a:ext cx="1101913" cy="5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-GB" sz="2400">
                <a:solidFill>
                  <a:prstClr val="black"/>
                </a:solidFill>
                <a:latin typeface="Calibri" panose="020F0502020204030204"/>
              </a:rPr>
              <a:t>Grass</a:t>
            </a:r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226;p17"/>
          <p:cNvSpPr txBox="1"/>
          <p:nvPr/>
        </p:nvSpPr>
        <p:spPr>
          <a:xfrm>
            <a:off x="4792396" y="5231779"/>
            <a:ext cx="4351604" cy="41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>
              <a:lnSpc>
                <a:spcPct val="115000"/>
              </a:lnSpc>
            </a:pPr>
            <a:r>
              <a:rPr lang="en-GB" sz="800" dirty="0" err="1">
                <a:solidFill>
                  <a:prstClr val="black"/>
                </a:solidFill>
                <a:latin typeface="Calibri" panose="020F0502020204030204"/>
              </a:rPr>
              <a:t>Farabet</a:t>
            </a:r>
            <a:r>
              <a:rPr lang="en-GB" sz="800" dirty="0">
                <a:solidFill>
                  <a:prstClr val="black"/>
                </a:solidFill>
                <a:latin typeface="Calibri" panose="020F0502020204030204"/>
              </a:rPr>
              <a:t> et al, “Learning Hierarchical Features for Scene Labeling,” TPAMI 2013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lnSpc>
                <a:spcPct val="115000"/>
              </a:lnSpc>
            </a:pPr>
            <a:r>
              <a:rPr lang="en-GB" sz="800" dirty="0">
                <a:solidFill>
                  <a:prstClr val="black"/>
                </a:solidFill>
                <a:latin typeface="Calibri" panose="020F0502020204030204"/>
              </a:rPr>
              <a:t>Pinheiro and </a:t>
            </a:r>
            <a:r>
              <a:rPr lang="en-GB" sz="800" dirty="0" err="1">
                <a:solidFill>
                  <a:prstClr val="black"/>
                </a:solidFill>
                <a:latin typeface="Calibri" panose="020F0502020204030204"/>
              </a:rPr>
              <a:t>Collobert</a:t>
            </a:r>
            <a:r>
              <a:rPr lang="en-GB" sz="800" dirty="0">
                <a:solidFill>
                  <a:prstClr val="black"/>
                </a:solidFill>
                <a:latin typeface="Calibri" panose="020F0502020204030204"/>
              </a:rPr>
              <a:t>, “Recurrent Convolutional Neural Networks for Scene Labeling”, ICML 2014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16 - </a:t>
            </a:r>
            <a:fld id="{AC1089D3-84F4-7045-A571-C61BEF9B13BC}" type="slidenum">
              <a:rPr lang="en-US">
                <a:latin typeface="Calibri" panose="020F0502020204030204"/>
              </a:rPr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8342356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语义分割</a:t>
            </a:r>
            <a:r>
              <a:rPr lang="en-US" dirty="0"/>
              <a:t>: </a:t>
            </a:r>
            <a:r>
              <a:rPr lang="zh-CN" altLang="en-US" dirty="0"/>
              <a:t>全卷积网络</a:t>
            </a:r>
            <a:endParaRPr lang="en-US" dirty="0"/>
          </a:p>
        </p:txBody>
      </p:sp>
      <p:sp>
        <p:nvSpPr>
          <p:cNvPr id="6" name="Google Shape;332;p21"/>
          <p:cNvSpPr/>
          <p:nvPr/>
        </p:nvSpPr>
        <p:spPr>
          <a:xfrm>
            <a:off x="2405473" y="2722063"/>
            <a:ext cx="389599" cy="1525103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333;p21"/>
          <p:cNvSpPr/>
          <p:nvPr/>
        </p:nvSpPr>
        <p:spPr>
          <a:xfrm>
            <a:off x="2557833" y="2722063"/>
            <a:ext cx="389599" cy="1525103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337;p21"/>
          <p:cNvSpPr txBox="1"/>
          <p:nvPr/>
        </p:nvSpPr>
        <p:spPr>
          <a:xfrm>
            <a:off x="666676" y="4145221"/>
            <a:ext cx="9598" cy="3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Google Shape;339;p21"/>
          <p:cNvSpPr/>
          <p:nvPr/>
        </p:nvSpPr>
        <p:spPr>
          <a:xfrm>
            <a:off x="2755332" y="3094415"/>
            <a:ext cx="483474" cy="857177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Google Shape;346;p21"/>
          <p:cNvSpPr txBox="1"/>
          <p:nvPr/>
        </p:nvSpPr>
        <p:spPr>
          <a:xfrm>
            <a:off x="2003378" y="1684497"/>
            <a:ext cx="5617638" cy="65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编译码模型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Google Shape;347;p21"/>
          <p:cNvSpPr/>
          <p:nvPr/>
        </p:nvSpPr>
        <p:spPr>
          <a:xfrm>
            <a:off x="3060053" y="3094415"/>
            <a:ext cx="483474" cy="857177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348;p21"/>
          <p:cNvSpPr/>
          <p:nvPr/>
        </p:nvSpPr>
        <p:spPr>
          <a:xfrm>
            <a:off x="3364773" y="3094415"/>
            <a:ext cx="483474" cy="857177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Google Shape;349;p21"/>
          <p:cNvSpPr/>
          <p:nvPr/>
        </p:nvSpPr>
        <p:spPr>
          <a:xfrm>
            <a:off x="3656135" y="3291390"/>
            <a:ext cx="650231" cy="526363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350;p21"/>
          <p:cNvSpPr/>
          <p:nvPr/>
        </p:nvSpPr>
        <p:spPr>
          <a:xfrm>
            <a:off x="4193320" y="3291390"/>
            <a:ext cx="650231" cy="526363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Google Shape;351;p21"/>
          <p:cNvSpPr/>
          <p:nvPr/>
        </p:nvSpPr>
        <p:spPr>
          <a:xfrm>
            <a:off x="4812197" y="3094415"/>
            <a:ext cx="483474" cy="857177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352;p21"/>
          <p:cNvSpPr/>
          <p:nvPr/>
        </p:nvSpPr>
        <p:spPr>
          <a:xfrm>
            <a:off x="5116917" y="3094415"/>
            <a:ext cx="483474" cy="857177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353;p21"/>
          <p:cNvSpPr/>
          <p:nvPr/>
        </p:nvSpPr>
        <p:spPr>
          <a:xfrm>
            <a:off x="5421638" y="3094415"/>
            <a:ext cx="483474" cy="857177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Google Shape;354;p21"/>
          <p:cNvSpPr/>
          <p:nvPr/>
        </p:nvSpPr>
        <p:spPr>
          <a:xfrm>
            <a:off x="5833581" y="2722063"/>
            <a:ext cx="389599" cy="1525103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355;p21"/>
          <p:cNvSpPr/>
          <p:nvPr/>
        </p:nvSpPr>
        <p:spPr>
          <a:xfrm>
            <a:off x="5985941" y="2722063"/>
            <a:ext cx="389599" cy="1525103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Google Shape;356;p21"/>
          <p:cNvSpPr txBox="1"/>
          <p:nvPr/>
        </p:nvSpPr>
        <p:spPr>
          <a:xfrm>
            <a:off x="1694184" y="4336871"/>
            <a:ext cx="1729075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High-res: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GB" baseline="-25000" dirty="0">
                <a:solidFill>
                  <a:prstClr val="black"/>
                </a:solidFill>
                <a:latin typeface="Calibri" panose="020F0502020204030204"/>
              </a:rPr>
              <a:t>1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x H/2 x W/2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357;p21"/>
          <p:cNvSpPr txBox="1"/>
          <p:nvPr/>
        </p:nvSpPr>
        <p:spPr>
          <a:xfrm>
            <a:off x="5180038" y="4382030"/>
            <a:ext cx="1696683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High-res: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GB" baseline="-25000" dirty="0">
                <a:solidFill>
                  <a:prstClr val="black"/>
                </a:solidFill>
                <a:latin typeface="Calibri" panose="020F0502020204030204"/>
              </a:rPr>
              <a:t>1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x H/2 x W/2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358;p21"/>
          <p:cNvSpPr txBox="1"/>
          <p:nvPr/>
        </p:nvSpPr>
        <p:spPr>
          <a:xfrm>
            <a:off x="2801831" y="2458985"/>
            <a:ext cx="1708607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Med-res: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GB" baseline="-25000" dirty="0">
                <a:solidFill>
                  <a:prstClr val="black"/>
                </a:solidFill>
                <a:latin typeface="Calibri" panose="020F0502020204030204"/>
              </a:rPr>
              <a:t>2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x H/4 x W/4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Google Shape;359;p21"/>
          <p:cNvSpPr txBox="1"/>
          <p:nvPr/>
        </p:nvSpPr>
        <p:spPr>
          <a:xfrm>
            <a:off x="4359465" y="2449501"/>
            <a:ext cx="1708607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Med-res: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GB" baseline="-25000" dirty="0">
                <a:solidFill>
                  <a:prstClr val="black"/>
                </a:solidFill>
                <a:latin typeface="Calibri" panose="020F0502020204030204"/>
              </a:rPr>
              <a:t>2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x H/4 x W/4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Google Shape;360;p21"/>
          <p:cNvSpPr txBox="1"/>
          <p:nvPr/>
        </p:nvSpPr>
        <p:spPr>
          <a:xfrm>
            <a:off x="3423259" y="3995097"/>
            <a:ext cx="1872412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Low-res: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GB" baseline="-25000" dirty="0">
                <a:solidFill>
                  <a:prstClr val="black"/>
                </a:solidFill>
                <a:latin typeface="Calibri" panose="020F0502020204030204"/>
              </a:rPr>
              <a:t>3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x H/4 x W/4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Google Shape;361;p21"/>
          <p:cNvSpPr txBox="1"/>
          <p:nvPr/>
        </p:nvSpPr>
        <p:spPr>
          <a:xfrm>
            <a:off x="-28893" y="5257282"/>
            <a:ext cx="5950150" cy="30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>
              <a:lnSpc>
                <a:spcPct val="115000"/>
              </a:lnSpc>
            </a:pPr>
            <a:r>
              <a:rPr lang="en-GB" sz="800" dirty="0">
                <a:solidFill>
                  <a:prstClr val="black"/>
                </a:solidFill>
                <a:latin typeface="Calibri" panose="020F0502020204030204"/>
              </a:rPr>
              <a:t>Long, </a:t>
            </a:r>
            <a:r>
              <a:rPr lang="en-GB" sz="800" dirty="0" err="1">
                <a:solidFill>
                  <a:prstClr val="black"/>
                </a:solidFill>
                <a:latin typeface="Calibri" panose="020F0502020204030204"/>
              </a:rPr>
              <a:t>Shelhamer</a:t>
            </a:r>
            <a:r>
              <a:rPr lang="en-GB" sz="800" dirty="0">
                <a:solidFill>
                  <a:prstClr val="black"/>
                </a:solidFill>
                <a:latin typeface="Calibri" panose="020F0502020204030204"/>
              </a:rPr>
              <a:t>, and Darrell, “Fully Convolutional Networks for Semantic Segmentation”, CVPR 2015</a:t>
            </a:r>
            <a:br>
              <a:rPr lang="en-GB" sz="8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800" dirty="0">
                <a:solidFill>
                  <a:prstClr val="black"/>
                </a:solidFill>
                <a:latin typeface="Calibri" panose="020F0502020204030204"/>
              </a:rPr>
              <a:t>Noh et al, “Learning Deconvolution Network for Semantic Segmentation”, ICCV 2015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4" name="Google Shape;266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0725" y="2895995"/>
            <a:ext cx="1794359" cy="1195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68;p19"/>
          <p:cNvSpPr txBox="1"/>
          <p:nvPr/>
        </p:nvSpPr>
        <p:spPr>
          <a:xfrm>
            <a:off x="333033" y="4127762"/>
            <a:ext cx="1232133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-GB" sz="1865" dirty="0">
                <a:solidFill>
                  <a:prstClr val="black"/>
                </a:solidFill>
                <a:latin typeface="Calibri" panose="020F0502020204030204"/>
              </a:rPr>
              <a:t>Input: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sz="1865" dirty="0">
                <a:solidFill>
                  <a:prstClr val="black"/>
                </a:solidFill>
                <a:latin typeface="Calibri" panose="020F0502020204030204"/>
              </a:rPr>
              <a:t>3 x H x W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6" name="Google Shape;282;p19"/>
          <p:cNvGrpSpPr/>
          <p:nvPr/>
        </p:nvGrpSpPr>
        <p:grpSpPr>
          <a:xfrm>
            <a:off x="7153389" y="2662454"/>
            <a:ext cx="1935342" cy="1437587"/>
            <a:chOff x="3688175" y="943350"/>
            <a:chExt cx="5279100" cy="3521825"/>
          </a:xfrm>
        </p:grpSpPr>
        <p:sp>
          <p:nvSpPr>
            <p:cNvPr id="37" name="Google Shape;283;p19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defTabSz="685800"/>
              <a:endParaRPr sz="18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Google Shape;284;p19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l" t="t" r="r" b="b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39" name="Google Shape;285;p19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l" t="t" r="r" b="b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40" name="Google Shape;286;p19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l" t="t" r="r" b="b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41" name="Google Shape;291;p19"/>
          <p:cNvSpPr txBox="1"/>
          <p:nvPr/>
        </p:nvSpPr>
        <p:spPr>
          <a:xfrm>
            <a:off x="7460680" y="4299289"/>
            <a:ext cx="1336752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-GB" sz="1865" dirty="0">
                <a:solidFill>
                  <a:prstClr val="black"/>
                </a:solidFill>
                <a:latin typeface="Calibri" panose="020F0502020204030204"/>
              </a:rPr>
              <a:t>Predictions: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sz="1865" dirty="0">
                <a:solidFill>
                  <a:prstClr val="black"/>
                </a:solidFill>
                <a:latin typeface="Calibri" panose="020F0502020204030204"/>
              </a:rPr>
              <a:t>H x W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第十三章 图像对齐与拼接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219200"/>
            <a:ext cx="788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1.</a:t>
            </a:r>
            <a:r>
              <a:rPr kumimoji="1" lang="zh-CN" altLang="en-US" sz="2800" dirty="0"/>
              <a:t>基本运动模型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2.</a:t>
            </a:r>
            <a:r>
              <a:rPr kumimoji="1" lang="zh-CN" altLang="en-US" sz="2800" dirty="0"/>
              <a:t>基本仿射变换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3.</a:t>
            </a:r>
            <a:r>
              <a:rPr kumimoji="1" lang="zh-CN" altLang="en-US" sz="2800" dirty="0"/>
              <a:t>变换参数求解</a:t>
            </a:r>
            <a:r>
              <a:rPr kumimoji="1" lang="en-US" altLang="zh-CN" sz="2800" dirty="0"/>
              <a:t>—RANSAC</a:t>
            </a:r>
            <a:r>
              <a:rPr kumimoji="1" lang="zh-CN" altLang="en-US" sz="2800" dirty="0"/>
              <a:t>算法</a:t>
            </a:r>
            <a:endParaRPr kumimoji="1" lang="en-US" altLang="zh-CN" sz="28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图像变形</a:t>
            </a:r>
            <a:endParaRPr lang="en-US" dirty="0"/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给定一个坐标变换</a:t>
            </a:r>
            <a:r>
              <a:rPr lang="en-US" dirty="0"/>
              <a:t> </a:t>
            </a:r>
            <a:r>
              <a:rPr lang="en-US" b="1" i="1" dirty="0"/>
              <a:t>x’ </a:t>
            </a:r>
            <a:r>
              <a:rPr lang="en-US" dirty="0"/>
              <a:t>=</a:t>
            </a:r>
            <a:r>
              <a:rPr lang="en-US" b="1" i="1" dirty="0"/>
              <a:t> h</a:t>
            </a:r>
            <a:r>
              <a:rPr lang="en-US" dirty="0"/>
              <a:t>(</a:t>
            </a:r>
            <a:r>
              <a:rPr lang="en-US" b="1" i="1" dirty="0"/>
              <a:t>x</a:t>
            </a:r>
            <a:r>
              <a:rPr lang="en-US" dirty="0"/>
              <a:t>) </a:t>
            </a:r>
            <a:r>
              <a:rPr lang="zh-CN" altLang="en-US" dirty="0"/>
              <a:t>和一张源图像</a:t>
            </a:r>
            <a:r>
              <a:rPr lang="en-US" dirty="0"/>
              <a:t> </a:t>
            </a:r>
            <a:r>
              <a:rPr lang="en-US" b="1" i="1" dirty="0"/>
              <a:t>f</a:t>
            </a:r>
            <a:r>
              <a:rPr lang="en-US" dirty="0"/>
              <a:t>(</a:t>
            </a:r>
            <a:r>
              <a:rPr lang="en-US" b="1" i="1" dirty="0"/>
              <a:t>x</a:t>
            </a:r>
            <a:r>
              <a:rPr lang="en-US" dirty="0"/>
              <a:t>), </a:t>
            </a:r>
            <a:r>
              <a:rPr lang="zh-CN" altLang="en-US" dirty="0"/>
              <a:t>我们应该如何确定变形图像</a:t>
            </a:r>
            <a:r>
              <a:rPr lang="en-US" dirty="0"/>
              <a:t> </a:t>
            </a:r>
            <a:r>
              <a:rPr lang="en-US" b="1" i="1" dirty="0"/>
              <a:t>g</a:t>
            </a:r>
            <a:r>
              <a:rPr lang="en-US" dirty="0"/>
              <a:t>(</a:t>
            </a:r>
            <a:r>
              <a:rPr lang="en-US" b="1" i="1" dirty="0"/>
              <a:t>x’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b="1" i="1" dirty="0"/>
              <a:t>f</a:t>
            </a:r>
            <a:r>
              <a:rPr lang="en-US" dirty="0"/>
              <a:t>(</a:t>
            </a:r>
            <a:r>
              <a:rPr lang="en-US" b="1" i="1" dirty="0"/>
              <a:t>h</a:t>
            </a:r>
            <a:r>
              <a:rPr lang="en-US" dirty="0"/>
              <a:t>(</a:t>
            </a:r>
            <a:r>
              <a:rPr lang="en-US" b="1" i="1" dirty="0"/>
              <a:t>x</a:t>
            </a:r>
            <a:r>
              <a:rPr lang="en-US" dirty="0"/>
              <a:t>))?</a:t>
            </a:r>
            <a:endParaRPr lang="en-US" dirty="0"/>
          </a:p>
        </p:txBody>
      </p:sp>
      <p:pic>
        <p:nvPicPr>
          <p:cNvPr id="402436" name="Picture 4" descr="HHHIMG_116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05000" y="3886200"/>
            <a:ext cx="2193925" cy="1643063"/>
          </a:xfrm>
          <a:prstGeom prst="rect">
            <a:avLst/>
          </a:prstGeom>
          <a:noFill/>
        </p:spPr>
      </p:pic>
      <p:pic>
        <p:nvPicPr>
          <p:cNvPr id="402437" name="Picture 5" descr="rotat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8925" y="3733800"/>
            <a:ext cx="2632075" cy="2114550"/>
          </a:xfrm>
          <a:prstGeom prst="rect">
            <a:avLst/>
          </a:prstGeom>
          <a:noFill/>
        </p:spPr>
      </p:pic>
      <p:sp>
        <p:nvSpPr>
          <p:cNvPr id="402438" name="Text Box 6"/>
          <p:cNvSpPr txBox="1">
            <a:spLocks noChangeArrowheads="1"/>
          </p:cNvSpPr>
          <p:nvPr/>
        </p:nvSpPr>
        <p:spPr bwMode="auto">
          <a:xfrm>
            <a:off x="2590800" y="5715000"/>
            <a:ext cx="685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f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2439" name="Text Box 7"/>
          <p:cNvSpPr txBox="1">
            <a:spLocks noChangeArrowheads="1"/>
          </p:cNvSpPr>
          <p:nvPr/>
        </p:nvSpPr>
        <p:spPr bwMode="auto">
          <a:xfrm>
            <a:off x="6096000" y="5715000"/>
            <a:ext cx="838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g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x’</a:t>
            </a:r>
            <a:r>
              <a:rPr lang="en-US">
                <a:solidFill>
                  <a:prstClr val="black"/>
                </a:solidFill>
              </a:rPr>
              <a:t>)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 bwMode="auto">
          <a:xfrm>
            <a:off x="1752600" y="5257800"/>
            <a:ext cx="381000" cy="381000"/>
            <a:chOff x="1104" y="3312"/>
            <a:chExt cx="240" cy="240"/>
          </a:xfrm>
        </p:grpSpPr>
        <p:sp>
          <p:nvSpPr>
            <p:cNvPr id="402441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2442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11"/>
          <p:cNvGrpSpPr/>
          <p:nvPr/>
        </p:nvGrpSpPr>
        <p:grpSpPr bwMode="auto">
          <a:xfrm>
            <a:off x="5257800" y="5257800"/>
            <a:ext cx="381000" cy="381000"/>
            <a:chOff x="1104" y="3312"/>
            <a:chExt cx="240" cy="240"/>
          </a:xfrm>
        </p:grpSpPr>
        <p:sp>
          <p:nvSpPr>
            <p:cNvPr id="402444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2445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2446" name="Text Box 14"/>
          <p:cNvSpPr txBox="1">
            <a:spLocks noChangeArrowheads="1"/>
          </p:cNvSpPr>
          <p:nvPr/>
        </p:nvSpPr>
        <p:spPr bwMode="auto">
          <a:xfrm>
            <a:off x="17526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2447" name="Text Box 15"/>
          <p:cNvSpPr txBox="1">
            <a:spLocks noChangeArrowheads="1"/>
          </p:cNvSpPr>
          <p:nvPr/>
        </p:nvSpPr>
        <p:spPr bwMode="auto">
          <a:xfrm>
            <a:off x="52578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x’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2448" name="Rectangle 16"/>
          <p:cNvSpPr>
            <a:spLocks noChangeArrowheads="1"/>
          </p:cNvSpPr>
          <p:nvPr/>
        </p:nvSpPr>
        <p:spPr bwMode="auto">
          <a:xfrm>
            <a:off x="2225675" y="5105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2449" name="Rectangle 17"/>
          <p:cNvSpPr>
            <a:spLocks noChangeArrowheads="1"/>
          </p:cNvSpPr>
          <p:nvPr/>
        </p:nvSpPr>
        <p:spPr bwMode="auto">
          <a:xfrm>
            <a:off x="5791200" y="5121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2450" name="Freeform 18"/>
          <p:cNvSpPr/>
          <p:nvPr/>
        </p:nvSpPr>
        <p:spPr bwMode="auto">
          <a:xfrm>
            <a:off x="2422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2451" name="Text Box 19"/>
          <p:cNvSpPr txBox="1">
            <a:spLocks noChangeArrowheads="1"/>
          </p:cNvSpPr>
          <p:nvPr/>
        </p:nvSpPr>
        <p:spPr bwMode="auto">
          <a:xfrm>
            <a:off x="4191000" y="4800600"/>
            <a:ext cx="838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h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99282" y="6488668"/>
            <a:ext cx="8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Szeliski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ransition advClick="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Line 2"/>
          <p:cNvSpPr>
            <a:spLocks noChangeShapeType="1"/>
          </p:cNvSpPr>
          <p:nvPr/>
        </p:nvSpPr>
        <p:spPr bwMode="auto">
          <a:xfrm>
            <a:off x="2590800" y="3203575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587" name="Line 3"/>
          <p:cNvSpPr>
            <a:spLocks noChangeShapeType="1"/>
          </p:cNvSpPr>
          <p:nvPr/>
        </p:nvSpPr>
        <p:spPr bwMode="auto">
          <a:xfrm>
            <a:off x="3657600" y="32035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双线性插值</a:t>
            </a:r>
            <a:endParaRPr lang="en-US" dirty="0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250950"/>
            <a:ext cx="7772400" cy="609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/>
              <a:t>在</a:t>
            </a:r>
            <a:r>
              <a:rPr lang="en-US" i="1" dirty="0"/>
              <a:t>f(</a:t>
            </a:r>
            <a:r>
              <a:rPr lang="en-US" i="1" dirty="0" err="1"/>
              <a:t>x,y</a:t>
            </a:r>
            <a:r>
              <a:rPr lang="en-US" i="1" dirty="0"/>
              <a:t>)</a:t>
            </a:r>
            <a:r>
              <a:rPr lang="zh-CN" altLang="en-US" dirty="0"/>
              <a:t>处采样</a:t>
            </a:r>
            <a:r>
              <a:rPr lang="en-US" i="1" dirty="0"/>
              <a:t>:</a:t>
            </a:r>
            <a:endParaRPr lang="en-US" i="1" dirty="0"/>
          </a:p>
        </p:txBody>
      </p:sp>
      <p:sp>
        <p:nvSpPr>
          <p:cNvPr id="67590" name="Line 6"/>
          <p:cNvSpPr>
            <a:spLocks noChangeShapeType="1"/>
          </p:cNvSpPr>
          <p:nvPr/>
        </p:nvSpPr>
        <p:spPr bwMode="auto">
          <a:xfrm>
            <a:off x="2590800" y="221297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591" name="Line 7"/>
          <p:cNvSpPr>
            <a:spLocks noChangeShapeType="1"/>
          </p:cNvSpPr>
          <p:nvPr/>
        </p:nvSpPr>
        <p:spPr bwMode="auto">
          <a:xfrm>
            <a:off x="4191000" y="221297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592" name="Line 8"/>
          <p:cNvSpPr>
            <a:spLocks noChangeShapeType="1"/>
          </p:cNvSpPr>
          <p:nvPr/>
        </p:nvSpPr>
        <p:spPr bwMode="auto">
          <a:xfrm rot="-5400000">
            <a:off x="3390900" y="148907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593" name="Line 9"/>
          <p:cNvSpPr>
            <a:spLocks noChangeShapeType="1"/>
          </p:cNvSpPr>
          <p:nvPr/>
        </p:nvSpPr>
        <p:spPr bwMode="auto">
          <a:xfrm rot="-5400000">
            <a:off x="3390900" y="293687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3624263" y="317182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7595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314700"/>
            <a:ext cx="117475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6" name="Picture 12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50" y="3470275"/>
            <a:ext cx="9525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7" name="Picture 13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33575" y="3951288"/>
            <a:ext cx="5016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8" name="Picture 14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52913" y="3951288"/>
            <a:ext cx="10048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9" name="Picture 15" descr="Edittex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33863" y="2132013"/>
            <a:ext cx="14811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00" name="Picture 16" descr="Edittex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09713" y="2132013"/>
            <a:ext cx="10048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01" name="Picture 17" descr="Edittex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76613" y="2884488"/>
            <a:ext cx="5857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02" name="Picture 18" descr="Edittex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205038" y="4899025"/>
            <a:ext cx="4637087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603" name="Text Box 20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 from Alyosha Efros, CMU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</a:t>
            </a:r>
            <a:r>
              <a:rPr lang="zh-CN" altLang="en-US" dirty="0"/>
              <a:t>坐标变换</a:t>
            </a:r>
            <a:endParaRPr lang="en-US" dirty="0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平移</a:t>
            </a:r>
            <a:r>
              <a:rPr lang="en-US" dirty="0"/>
              <a:t>:		</a:t>
            </a:r>
            <a:r>
              <a:rPr lang="en-US" b="1" i="1" dirty="0"/>
              <a:t>x’ </a:t>
            </a:r>
            <a:r>
              <a:rPr lang="en-US" b="1" dirty="0"/>
              <a:t>=</a:t>
            </a:r>
            <a:r>
              <a:rPr lang="en-US" b="1" i="1" dirty="0"/>
              <a:t> x + t		 x = 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</a:t>
            </a:r>
            <a:endParaRPr lang="en-US" dirty="0"/>
          </a:p>
          <a:p>
            <a:r>
              <a:rPr lang="en-US" dirty="0" err="1"/>
              <a:t>旋转</a:t>
            </a:r>
            <a:r>
              <a:rPr lang="en-US" dirty="0"/>
              <a:t>:		</a:t>
            </a:r>
            <a:r>
              <a:rPr lang="en-US" b="1" i="1" dirty="0"/>
              <a:t>x’ </a:t>
            </a:r>
            <a:r>
              <a:rPr lang="en-US" b="1" dirty="0"/>
              <a:t>=</a:t>
            </a:r>
            <a:r>
              <a:rPr lang="en-US" b="1" i="1" dirty="0"/>
              <a:t> R x + t</a:t>
            </a:r>
            <a:endParaRPr lang="en-US" dirty="0"/>
          </a:p>
          <a:p>
            <a:r>
              <a:rPr lang="en-US" dirty="0" err="1"/>
              <a:t>相似</a:t>
            </a:r>
            <a:r>
              <a:rPr lang="en-US" dirty="0"/>
              <a:t>:		</a:t>
            </a:r>
            <a:r>
              <a:rPr lang="en-US" b="1" i="1" dirty="0"/>
              <a:t>x’ </a:t>
            </a:r>
            <a:r>
              <a:rPr lang="en-US" b="1" dirty="0"/>
              <a:t>=</a:t>
            </a:r>
            <a:r>
              <a:rPr lang="en-US" b="1" i="1" dirty="0"/>
              <a:t> </a:t>
            </a:r>
            <a:r>
              <a:rPr lang="en-US" i="1" dirty="0"/>
              <a:t>s</a:t>
            </a:r>
            <a:r>
              <a:rPr lang="en-US" b="1" i="1" dirty="0"/>
              <a:t> R x + t</a:t>
            </a:r>
            <a:endParaRPr lang="en-US" dirty="0"/>
          </a:p>
          <a:p>
            <a:r>
              <a:rPr lang="en-US" dirty="0" err="1"/>
              <a:t>仿射</a:t>
            </a:r>
            <a:r>
              <a:rPr lang="en-US" dirty="0"/>
              <a:t>:		</a:t>
            </a:r>
            <a:r>
              <a:rPr lang="en-US" b="1" i="1" dirty="0"/>
              <a:t>x’ </a:t>
            </a:r>
            <a:r>
              <a:rPr lang="en-US" b="1" dirty="0"/>
              <a:t>=</a:t>
            </a:r>
            <a:r>
              <a:rPr lang="en-US" b="1" i="1" dirty="0"/>
              <a:t> A x + t</a:t>
            </a:r>
            <a:endParaRPr lang="en-US" dirty="0"/>
          </a:p>
          <a:p>
            <a:r>
              <a:rPr lang="en-US" dirty="0" err="1"/>
              <a:t>透视</a:t>
            </a:r>
            <a:r>
              <a:rPr lang="en-US" dirty="0"/>
              <a:t>:	</a:t>
            </a:r>
            <a:r>
              <a:rPr lang="en-US" b="1" i="1" u="sng" dirty="0"/>
              <a:t>x</a:t>
            </a:r>
            <a:r>
              <a:rPr lang="en-US" b="1" i="1" dirty="0"/>
              <a:t>’ </a:t>
            </a:r>
            <a:r>
              <a:rPr lang="en-US" b="1" dirty="0">
                <a:sym typeface="Symbol" panose="05050102010706020507" pitchFamily="18" charset="2"/>
              </a:rPr>
              <a:t></a:t>
            </a:r>
            <a:r>
              <a:rPr lang="en-US" b="1" i="1" dirty="0"/>
              <a:t> H </a:t>
            </a:r>
            <a:r>
              <a:rPr lang="en-US" b="1" i="1" u="sng" dirty="0"/>
              <a:t>x</a:t>
            </a:r>
            <a:r>
              <a:rPr lang="en-US" b="1" i="1" dirty="0"/>
              <a:t>		 </a:t>
            </a:r>
            <a:r>
              <a:rPr lang="en-US" b="1" i="1" u="sng" dirty="0"/>
              <a:t>x</a:t>
            </a:r>
            <a:r>
              <a:rPr lang="en-US" b="1" i="1" dirty="0"/>
              <a:t> =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</a:t>
            </a:r>
            <a:r>
              <a:rPr lang="en-US" i="1" dirty="0"/>
              <a:t>y</a:t>
            </a:r>
            <a:r>
              <a:rPr lang="en-US" dirty="0"/>
              <a:t>,1)</a:t>
            </a:r>
            <a:br>
              <a:rPr lang="en-US" dirty="0"/>
            </a:br>
            <a:r>
              <a:rPr lang="en-US" dirty="0"/>
              <a:t>	</a:t>
            </a:r>
            <a:r>
              <a:rPr lang="zh-CN" altLang="en-US" dirty="0"/>
              <a:t>          </a:t>
            </a:r>
            <a:r>
              <a:rPr lang="en-US" dirty="0"/>
              <a:t>(</a:t>
            </a:r>
            <a:r>
              <a:rPr lang="en-US" b="1" i="1" u="sng" dirty="0"/>
              <a:t>x</a:t>
            </a:r>
            <a:r>
              <a:rPr lang="en-US" dirty="0"/>
              <a:t> </a:t>
            </a:r>
            <a:r>
              <a:rPr lang="en-US" dirty="0" err="1"/>
              <a:t>为齐次坐标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99282" y="6488668"/>
            <a:ext cx="8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Szeliski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1" grpId="0" autoUpdateAnimBg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2.3</a:t>
            </a:r>
            <a:r>
              <a:rPr kumimoji="1" lang="zh-CN" altLang="en-US" dirty="0"/>
              <a:t>几何模型</a:t>
            </a:r>
            <a:endParaRPr lang="en-US" dirty="0"/>
          </a:p>
        </p:txBody>
      </p:sp>
      <p:sp>
        <p:nvSpPr>
          <p:cNvPr id="1029" name="Text Box 2"/>
          <p:cNvSpPr txBox="1">
            <a:spLocks noChangeArrowheads="1"/>
          </p:cNvSpPr>
          <p:nvPr/>
        </p:nvSpPr>
        <p:spPr bwMode="auto">
          <a:xfrm>
            <a:off x="6207125" y="4200525"/>
            <a:ext cx="2290832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dirty="0"/>
              <a:t>齐次坐标除以</a:t>
            </a:r>
            <a:r>
              <a:rPr lang="en-US" altLang="zh-CN" dirty="0"/>
              <a:t>z</a:t>
            </a:r>
            <a:r>
              <a:rPr lang="zh-CN" altLang="en-US" dirty="0"/>
              <a:t>坐标转换成非齐次坐标</a:t>
            </a:r>
            <a:endParaRPr lang="en-US" dirty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729768" y="1704975"/>
            <a:ext cx="7772400" cy="3657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 kern="0" dirty="0"/>
              <a:t>透视投影基本方程矩阵表示：</a:t>
            </a:r>
            <a:endParaRPr lang="en-US" altLang="zh-CN" sz="3200" kern="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14400" y="2374900"/>
          <a:ext cx="4953000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" name="Equation" r:id="rId1" imgW="45415200" imgH="21945600" progId="Equation.3">
                  <p:embed/>
                </p:oleObj>
              </mc:Choice>
              <mc:Fallback>
                <p:oleObj name="Equation" r:id="rId1" imgW="45415200" imgH="21945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374900"/>
                        <a:ext cx="4953000" cy="239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943600" y="3016250"/>
          <a:ext cx="24384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Equation" r:id="rId3" imgW="22250400" imgH="9448800" progId="Equation.3">
                  <p:embed/>
                </p:oleObj>
              </mc:Choice>
              <mc:Fallback>
                <p:oleObj name="Equation" r:id="rId3" imgW="22250400" imgH="944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016250"/>
                        <a:ext cx="2438400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19"/>
          <p:cNvSpPr txBox="1">
            <a:spLocks noChangeArrowheads="1"/>
          </p:cNvSpPr>
          <p:nvPr/>
        </p:nvSpPr>
        <p:spPr bwMode="auto">
          <a:xfrm>
            <a:off x="76073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/>
              <a:t>Slide by Steve Seitz</a:t>
            </a:r>
            <a:endParaRPr lang="en-US" sz="12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zh-CN" altLang="en-US" dirty="0"/>
              <a:t>基本</a:t>
            </a:r>
            <a:r>
              <a:rPr lang="en-US" dirty="0"/>
              <a:t>2D</a:t>
            </a:r>
            <a:r>
              <a:rPr lang="zh-CN" altLang="en-US" dirty="0"/>
              <a:t>坐标变换</a:t>
            </a:r>
            <a:endParaRPr lang="en-US" dirty="0"/>
          </a:p>
        </p:txBody>
      </p:sp>
      <p:sp>
        <p:nvSpPr>
          <p:cNvPr id="102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73956"/>
            <a:ext cx="8229600" cy="4525963"/>
          </a:xfrm>
        </p:spPr>
        <p:txBody>
          <a:bodyPr/>
          <a:lstStyle/>
          <a:p>
            <a:r>
              <a:rPr lang="zh-CN" altLang="en-US" dirty="0"/>
              <a:t>基本</a:t>
            </a:r>
            <a:r>
              <a:rPr lang="en-US" dirty="0"/>
              <a:t> 2D </a:t>
            </a:r>
            <a:r>
              <a:rPr lang="zh-CN" altLang="en-US" dirty="0"/>
              <a:t>变换</a:t>
            </a:r>
            <a:r>
              <a:rPr lang="en-US" altLang="zh-CN" dirty="0"/>
              <a:t>—</a:t>
            </a:r>
            <a:r>
              <a:rPr lang="en-US" dirty="0"/>
              <a:t>3x3 </a:t>
            </a:r>
            <a:r>
              <a:rPr lang="zh-CN" altLang="en-US" dirty="0"/>
              <a:t>矩阵</a:t>
            </a:r>
            <a:endParaRPr lang="en-US" dirty="0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143000" y="4068763"/>
          <a:ext cx="318293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Equation" r:id="rId1" imgW="49377600" imgH="17068800" progId="Equation.3">
                  <p:embed/>
                </p:oleObj>
              </mc:Choice>
              <mc:Fallback>
                <p:oleObj name="Equation" r:id="rId1" imgW="49377600" imgH="17068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068763"/>
                        <a:ext cx="3182938" cy="1100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1577975" y="1868488"/>
          <a:ext cx="21018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6" name="Equation" r:id="rId3" imgW="32004000" imgH="16764000" progId="Equation.3">
                  <p:embed/>
                </p:oleObj>
              </mc:Choice>
              <mc:Fallback>
                <p:oleObj name="Equation" r:id="rId3" imgW="32004000" imgH="16764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1868488"/>
                        <a:ext cx="2101850" cy="1101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5510213" y="4068763"/>
          <a:ext cx="2522537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7" name="Equation" r:id="rId5" imgW="38404800" imgH="17068800" progId="Equation.3">
                  <p:embed/>
                </p:oleObj>
              </mc:Choice>
              <mc:Fallback>
                <p:oleObj name="Equation" r:id="rId5" imgW="38404800" imgH="1706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213" y="4068763"/>
                        <a:ext cx="2522537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Text Box 7"/>
          <p:cNvSpPr txBox="1">
            <a:spLocks noChangeArrowheads="1"/>
          </p:cNvSpPr>
          <p:nvPr/>
        </p:nvSpPr>
        <p:spPr bwMode="auto">
          <a:xfrm>
            <a:off x="1981200" y="2979738"/>
            <a:ext cx="8002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平移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9" name="Text Box 8"/>
          <p:cNvSpPr txBox="1">
            <a:spLocks noChangeArrowheads="1"/>
          </p:cNvSpPr>
          <p:nvPr/>
        </p:nvSpPr>
        <p:spPr bwMode="auto">
          <a:xfrm>
            <a:off x="2057400" y="5189538"/>
            <a:ext cx="8002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旋转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0" name="Text Box 9"/>
          <p:cNvSpPr txBox="1">
            <a:spLocks noChangeArrowheads="1"/>
          </p:cNvSpPr>
          <p:nvPr/>
        </p:nvSpPr>
        <p:spPr bwMode="auto">
          <a:xfrm>
            <a:off x="6248400" y="5189538"/>
            <a:ext cx="8002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裁剪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5510213" y="1858963"/>
          <a:ext cx="2282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8" name="Equation" r:id="rId7" imgW="34747200" imgH="17068800" progId="Equation.3">
                  <p:embed/>
                </p:oleObj>
              </mc:Choice>
              <mc:Fallback>
                <p:oleObj name="Equation" r:id="rId7" imgW="34747200" imgH="17068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213" y="1858963"/>
                        <a:ext cx="2282825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6248400" y="3001963"/>
            <a:ext cx="8002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尺度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2" name="TextBox 4"/>
          <p:cNvSpPr txBox="1">
            <a:spLocks noChangeArrowheads="1"/>
          </p:cNvSpPr>
          <p:nvPr/>
        </p:nvSpPr>
        <p:spPr bwMode="auto">
          <a:xfrm>
            <a:off x="7456488" y="6511925"/>
            <a:ext cx="2555875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Alyosha Efros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zh-CN" altLang="en-US" dirty="0"/>
              <a:t>仿射变换</a:t>
            </a:r>
            <a:endParaRPr lang="en-US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3173413"/>
            <a:ext cx="8566150" cy="4940300"/>
          </a:xfrm>
        </p:spPr>
        <p:txBody>
          <a:bodyPr/>
          <a:lstStyle/>
          <a:p>
            <a:r>
              <a:rPr lang="zh-CN" altLang="en-US" dirty="0"/>
              <a:t>仿射变换是以下变换的组合</a:t>
            </a:r>
            <a:r>
              <a:rPr lang="en-US" dirty="0"/>
              <a:t>…</a:t>
            </a:r>
            <a:endParaRPr lang="en-US" dirty="0"/>
          </a:p>
          <a:p>
            <a:pPr lvl="1"/>
            <a:r>
              <a:rPr lang="zh-CN" altLang="en-US" sz="2400" dirty="0"/>
              <a:t>线性变换</a:t>
            </a:r>
            <a:r>
              <a:rPr lang="en-US" sz="2400" dirty="0"/>
              <a:t>, </a:t>
            </a:r>
            <a:r>
              <a:rPr lang="zh-CN" altLang="en-US" sz="2400" dirty="0"/>
              <a:t>和</a:t>
            </a:r>
            <a:endParaRPr lang="en-US" sz="2400" dirty="0"/>
          </a:p>
          <a:p>
            <a:pPr lvl="1"/>
            <a:r>
              <a:rPr lang="zh-CN" altLang="en-US" sz="2400" dirty="0"/>
              <a:t>平移</a:t>
            </a:r>
            <a:endParaRPr lang="en-US" altLang="zh-CN" sz="2400" dirty="0"/>
          </a:p>
          <a:p>
            <a:pPr marL="457200" lvl="1" indent="0">
              <a:buNone/>
            </a:pPr>
            <a:endParaRPr lang="en-US" sz="1200" dirty="0"/>
          </a:p>
          <a:p>
            <a:r>
              <a:rPr lang="zh-CN" altLang="en-US" dirty="0"/>
              <a:t>平行线仍然平行</a:t>
            </a:r>
            <a:endParaRPr lang="en-US" sz="1800" dirty="0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3001963" y="1457325"/>
          <a:ext cx="278288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Equation" r:id="rId1" imgW="32918400" imgH="14020800" progId="Equation.3">
                  <p:embed/>
                </p:oleObj>
              </mc:Choice>
              <mc:Fallback>
                <p:oleObj name="Equation" r:id="rId1" imgW="32918400" imgH="14020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1457325"/>
                        <a:ext cx="2782887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97532" y="64886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Grauman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zh-CN" altLang="en-US" dirty="0"/>
              <a:t>投影变换</a:t>
            </a:r>
            <a:endParaRPr lang="en-US" dirty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7850" y="2516188"/>
            <a:ext cx="8566150" cy="4940300"/>
          </a:xfrm>
        </p:spPr>
        <p:txBody>
          <a:bodyPr/>
          <a:lstStyle/>
          <a:p>
            <a:r>
              <a:rPr lang="zh-CN" altLang="en-US" dirty="0"/>
              <a:t>投影变换</a:t>
            </a:r>
            <a:r>
              <a:rPr lang="en-US" dirty="0"/>
              <a:t>:</a:t>
            </a:r>
            <a:endParaRPr lang="en-US" dirty="0"/>
          </a:p>
          <a:p>
            <a:pPr lvl="1"/>
            <a:r>
              <a:rPr lang="zh-CN" altLang="en-US" sz="2400" dirty="0"/>
              <a:t>仿射变换</a:t>
            </a:r>
            <a:r>
              <a:rPr lang="en-US" sz="2400" dirty="0"/>
              <a:t>, </a:t>
            </a:r>
            <a:r>
              <a:rPr lang="zh-CN" altLang="en-US" sz="2400" dirty="0"/>
              <a:t>和</a:t>
            </a:r>
            <a:endParaRPr lang="en-US" sz="2400" dirty="0"/>
          </a:p>
          <a:p>
            <a:pPr lvl="1"/>
            <a:r>
              <a:rPr lang="zh-CN" altLang="en-US" sz="2400" dirty="0"/>
              <a:t>投影变形</a:t>
            </a:r>
            <a:endParaRPr lang="en-US" altLang="zh-CN" sz="2400" dirty="0"/>
          </a:p>
          <a:p>
            <a:pPr marL="457200" lvl="1" indent="0">
              <a:buNone/>
            </a:pPr>
            <a:endParaRPr lang="en-US" sz="1200" dirty="0"/>
          </a:p>
          <a:p>
            <a:r>
              <a:rPr lang="zh-CN" altLang="en-US" dirty="0"/>
              <a:t>平行线不再平行</a:t>
            </a:r>
            <a:endParaRPr lang="en-US" dirty="0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3001963" y="1165225"/>
          <a:ext cx="2811462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Equation" r:id="rId1" imgW="33223200" imgH="14020800" progId="">
                  <p:embed/>
                </p:oleObj>
              </mc:Choice>
              <mc:Fallback>
                <p:oleObj name="Equation" r:id="rId1" imgW="33223200" imgH="140208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1165225"/>
                        <a:ext cx="2811462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23714" t="51855" r="14572" b="21048"/>
          <a:stretch>
            <a:fillRect/>
          </a:stretch>
        </p:blipFill>
        <p:spPr bwMode="auto">
          <a:xfrm>
            <a:off x="1322388" y="4724400"/>
            <a:ext cx="6477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997532" y="64886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Grauman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仿射变换匹配</a:t>
            </a:r>
            <a:endParaRPr lang="en-US" dirty="0"/>
          </a:p>
        </p:txBody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89819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dirty="0"/>
              <a:t>假设我们知道特征点对应关系</a:t>
            </a:r>
            <a:r>
              <a:rPr lang="en-US" altLang="zh-CN" dirty="0"/>
              <a:t>, </a:t>
            </a:r>
            <a:r>
              <a:rPr lang="zh-CN" altLang="en-US" dirty="0"/>
              <a:t>如何计算变换参数</a:t>
            </a:r>
            <a:r>
              <a:rPr lang="en-US" altLang="zh-CN" dirty="0"/>
              <a:t>?</a:t>
            </a:r>
            <a:endParaRPr lang="en-US" altLang="zh-CN" dirty="0"/>
          </a:p>
        </p:txBody>
      </p:sp>
      <p:graphicFrame>
        <p:nvGraphicFramePr>
          <p:cNvPr id="15362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638800" y="25146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9" name="Equation" r:id="rId1" imgW="10972800" imgH="5486400" progId="Equation.3">
                  <p:embed/>
                </p:oleObj>
              </mc:Choice>
              <mc:Fallback>
                <p:oleObj name="Equation" r:id="rId1" imgW="10972800" imgH="5486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5146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Line 17"/>
          <p:cNvSpPr>
            <a:spLocks noChangeShapeType="1"/>
          </p:cNvSpPr>
          <p:nvPr/>
        </p:nvSpPr>
        <p:spPr bwMode="auto">
          <a:xfrm flipV="1">
            <a:off x="4191000" y="347027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8"/>
          <p:cNvGrpSpPr/>
          <p:nvPr/>
        </p:nvGrpSpPr>
        <p:grpSpPr bwMode="auto">
          <a:xfrm>
            <a:off x="1676400" y="2251075"/>
            <a:ext cx="2241550" cy="2320925"/>
            <a:chOff x="3052" y="698"/>
            <a:chExt cx="1412" cy="1462"/>
          </a:xfrm>
        </p:grpSpPr>
        <p:sp>
          <p:nvSpPr>
            <p:cNvPr id="15378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79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0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1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2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3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5370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5410200" y="2514600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1" name="Oval 27"/>
          <p:cNvSpPr>
            <a:spLocks noChangeAspect="1" noChangeArrowheads="1"/>
          </p:cNvSpPr>
          <p:nvPr/>
        </p:nvSpPr>
        <p:spPr bwMode="auto">
          <a:xfrm>
            <a:off x="6281738" y="28527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2" name="Oval 28"/>
          <p:cNvSpPr>
            <a:spLocks noChangeAspect="1" noChangeArrowheads="1"/>
          </p:cNvSpPr>
          <p:nvPr/>
        </p:nvSpPr>
        <p:spPr bwMode="auto">
          <a:xfrm>
            <a:off x="6280150" y="3995738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3" name="Oval 29"/>
          <p:cNvSpPr>
            <a:spLocks noChangeAspect="1" noChangeArrowheads="1"/>
          </p:cNvSpPr>
          <p:nvPr/>
        </p:nvSpPr>
        <p:spPr bwMode="auto">
          <a:xfrm>
            <a:off x="5899150" y="3573463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4" name="Oval 30"/>
          <p:cNvSpPr>
            <a:spLocks noChangeAspect="1" noChangeArrowheads="1"/>
          </p:cNvSpPr>
          <p:nvPr/>
        </p:nvSpPr>
        <p:spPr bwMode="auto">
          <a:xfrm>
            <a:off x="5594350" y="3159125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5" name="Oval 31"/>
          <p:cNvSpPr>
            <a:spLocks noChangeAspect="1" noChangeArrowheads="1"/>
          </p:cNvSpPr>
          <p:nvPr/>
        </p:nvSpPr>
        <p:spPr bwMode="auto">
          <a:xfrm>
            <a:off x="6465888" y="3235325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5363" name="Object 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981200" y="22860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0" name="Equation" r:id="rId3" imgW="10972800" imgH="5486400" progId="Equation.3">
                  <p:embed/>
                </p:oleObj>
              </mc:Choice>
              <mc:Fallback>
                <p:oleObj name="Equation" r:id="rId3" imgW="10972800" imgH="5486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2860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7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63563" y="4953000"/>
          <a:ext cx="35512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1" name="Equation" r:id="rId5" imgW="40843200" imgH="11582400" progId="Equation.3">
                  <p:embed/>
                </p:oleObj>
              </mc:Choice>
              <mc:Fallback>
                <p:oleObj name="Equation" r:id="rId5" imgW="40843200" imgH="115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4953000"/>
                        <a:ext cx="355123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9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495800" y="4038600"/>
          <a:ext cx="4525963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2" name="Equation" r:id="rId7" imgW="54254400" imgH="33528000" progId="Equation.3">
                  <p:embed/>
                </p:oleObj>
              </mc:Choice>
              <mc:Fallback>
                <p:oleObj name="Equation" r:id="rId7" imgW="54254400" imgH="33528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038600"/>
                        <a:ext cx="4525963" cy="279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681538" y="4706938"/>
            <a:ext cx="2811462" cy="149701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515350" y="4633913"/>
            <a:ext cx="365125" cy="167957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r>
              <a:rPr lang="en-US"/>
              <a:t>RANSAC</a:t>
            </a:r>
            <a:endParaRPr lang="en-US"/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74763"/>
            <a:ext cx="8229600" cy="4525962"/>
          </a:xfrm>
        </p:spPr>
        <p:txBody>
          <a:bodyPr/>
          <a:lstStyle/>
          <a:p>
            <a:pPr marL="533400" indent="-533400">
              <a:spcAft>
                <a:spcPts val="600"/>
              </a:spcAft>
            </a:pPr>
            <a:r>
              <a:rPr lang="en-US" sz="2400" u="sng" dirty="0"/>
              <a:t>RANSAC </a:t>
            </a:r>
            <a:r>
              <a:rPr lang="en-US" sz="2400" u="sng" dirty="0" err="1"/>
              <a:t>循环</a:t>
            </a:r>
            <a:r>
              <a:rPr lang="en-US" sz="2400" dirty="0"/>
              <a:t>:</a:t>
            </a:r>
            <a:endParaRPr lang="en-US" sz="2400" dirty="0"/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err="1"/>
              <a:t>随机选择一个种子点组进行变换的估计</a:t>
            </a:r>
            <a:endParaRPr lang="en-US" sz="2400" dirty="0"/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err="1"/>
              <a:t>计算种子点组的变换</a:t>
            </a:r>
            <a:endParaRPr lang="en-US" sz="2400" dirty="0"/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err="1"/>
              <a:t>确定变换的内点</a:t>
            </a:r>
            <a:endParaRPr lang="en-US" sz="2400" dirty="0"/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err="1"/>
              <a:t>如果内点的数量足够大</a:t>
            </a:r>
            <a:r>
              <a:rPr lang="zh-CN" altLang="en-US" sz="2400" dirty="0"/>
              <a:t>，基于所有内点重新进行最小二乘估计</a:t>
            </a:r>
            <a:endParaRPr lang="en-US" altLang="zh-CN" sz="2400" dirty="0"/>
          </a:p>
          <a:p>
            <a:pPr marL="0" indent="0">
              <a:spcAft>
                <a:spcPts val="600"/>
              </a:spcAft>
              <a:buNone/>
            </a:pPr>
            <a:endParaRPr lang="en-US" sz="2400" dirty="0"/>
          </a:p>
          <a:p>
            <a:pPr marL="533400" indent="-533400">
              <a:spcAft>
                <a:spcPts val="600"/>
              </a:spcAft>
            </a:pPr>
            <a:r>
              <a:rPr lang="en-US" sz="2400" dirty="0" err="1"/>
              <a:t>确定变换为具有最大数量内点的估计</a:t>
            </a:r>
            <a:endParaRPr lang="en-US" sz="24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dirty="0"/>
              <a:t>RANSAC </a:t>
            </a:r>
            <a:r>
              <a:rPr lang="zh-CN" altLang="en-GB" dirty="0"/>
              <a:t>直线</a:t>
            </a:r>
            <a:r>
              <a:rPr lang="zh-CN" altLang="en-US" dirty="0"/>
              <a:t>匹配举例</a:t>
            </a:r>
            <a:endParaRPr lang="en-GB" dirty="0"/>
          </a:p>
        </p:txBody>
      </p:sp>
      <p:sp>
        <p:nvSpPr>
          <p:cNvPr id="91139" name="Oval 3"/>
          <p:cNvSpPr>
            <a:spLocks noChangeAspect="1" noChangeArrowheads="1"/>
          </p:cNvSpPr>
          <p:nvPr/>
        </p:nvSpPr>
        <p:spPr bwMode="auto">
          <a:xfrm>
            <a:off x="5508625" y="3357563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0" name="Oval 4"/>
          <p:cNvSpPr>
            <a:spLocks noChangeAspect="1" noChangeArrowheads="1"/>
          </p:cNvSpPr>
          <p:nvPr/>
        </p:nvSpPr>
        <p:spPr bwMode="auto">
          <a:xfrm>
            <a:off x="4067175" y="40767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1" name="Oval 5"/>
          <p:cNvSpPr>
            <a:spLocks noChangeAspect="1" noChangeArrowheads="1"/>
          </p:cNvSpPr>
          <p:nvPr/>
        </p:nvSpPr>
        <p:spPr bwMode="auto">
          <a:xfrm>
            <a:off x="3132138" y="4581525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2" name="Oval 6"/>
          <p:cNvSpPr>
            <a:spLocks noChangeAspect="1" noChangeArrowheads="1"/>
          </p:cNvSpPr>
          <p:nvPr/>
        </p:nvSpPr>
        <p:spPr bwMode="auto">
          <a:xfrm>
            <a:off x="5651500" y="2852738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3" name="Oval 7"/>
          <p:cNvSpPr>
            <a:spLocks noChangeAspect="1" noChangeArrowheads="1"/>
          </p:cNvSpPr>
          <p:nvPr/>
        </p:nvSpPr>
        <p:spPr bwMode="auto">
          <a:xfrm>
            <a:off x="4643438" y="350043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4" name="Oval 8"/>
          <p:cNvSpPr>
            <a:spLocks noChangeAspect="1" noChangeArrowheads="1"/>
          </p:cNvSpPr>
          <p:nvPr/>
        </p:nvSpPr>
        <p:spPr bwMode="auto">
          <a:xfrm>
            <a:off x="5435600" y="3068638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5" name="Oval 9"/>
          <p:cNvSpPr>
            <a:spLocks noChangeAspect="1" noChangeArrowheads="1"/>
          </p:cNvSpPr>
          <p:nvPr/>
        </p:nvSpPr>
        <p:spPr bwMode="auto">
          <a:xfrm>
            <a:off x="4211638" y="3860800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6" name="Oval 10"/>
          <p:cNvSpPr>
            <a:spLocks noChangeAspect="1" noChangeArrowheads="1"/>
          </p:cNvSpPr>
          <p:nvPr/>
        </p:nvSpPr>
        <p:spPr bwMode="auto">
          <a:xfrm>
            <a:off x="1979613" y="4221163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7" name="Oval 11"/>
          <p:cNvSpPr>
            <a:spLocks noChangeAspect="1" noChangeArrowheads="1"/>
          </p:cNvSpPr>
          <p:nvPr/>
        </p:nvSpPr>
        <p:spPr bwMode="auto">
          <a:xfrm>
            <a:off x="1116013" y="58054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8" name="Oval 12"/>
          <p:cNvSpPr>
            <a:spLocks noChangeAspect="1" noChangeArrowheads="1"/>
          </p:cNvSpPr>
          <p:nvPr/>
        </p:nvSpPr>
        <p:spPr bwMode="auto">
          <a:xfrm>
            <a:off x="1835150" y="54451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9" name="Oval 13"/>
          <p:cNvSpPr>
            <a:spLocks noChangeAspect="1" noChangeArrowheads="1"/>
          </p:cNvSpPr>
          <p:nvPr/>
        </p:nvSpPr>
        <p:spPr bwMode="auto">
          <a:xfrm>
            <a:off x="6156325" y="25654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50" name="Oval 14"/>
          <p:cNvSpPr>
            <a:spLocks noChangeAspect="1" noChangeArrowheads="1"/>
          </p:cNvSpPr>
          <p:nvPr/>
        </p:nvSpPr>
        <p:spPr bwMode="auto">
          <a:xfrm>
            <a:off x="2700338" y="49418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51" name="Oval 15"/>
          <p:cNvSpPr>
            <a:spLocks noChangeAspect="1" noChangeArrowheads="1"/>
          </p:cNvSpPr>
          <p:nvPr/>
        </p:nvSpPr>
        <p:spPr bwMode="auto">
          <a:xfrm>
            <a:off x="3132138" y="4437063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52" name="Oval 16"/>
          <p:cNvSpPr>
            <a:spLocks noChangeAspect="1" noChangeArrowheads="1"/>
          </p:cNvSpPr>
          <p:nvPr/>
        </p:nvSpPr>
        <p:spPr bwMode="auto">
          <a:xfrm>
            <a:off x="2771775" y="54451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53" name="Oval 17"/>
          <p:cNvSpPr>
            <a:spLocks noChangeAspect="1" noChangeArrowheads="1"/>
          </p:cNvSpPr>
          <p:nvPr/>
        </p:nvSpPr>
        <p:spPr bwMode="auto">
          <a:xfrm>
            <a:off x="7451725" y="41497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54" name="Rectangle 18"/>
          <p:cNvSpPr>
            <a:spLocks noGrp="1" noChangeArrowheads="1"/>
          </p:cNvSpPr>
          <p:nvPr>
            <p:ph type="body" idx="4294967295"/>
          </p:nvPr>
        </p:nvSpPr>
        <p:spPr>
          <a:xfrm>
            <a:off x="4787900" y="5084763"/>
            <a:ext cx="3887788" cy="1079500"/>
          </a:xfrm>
        </p:spPr>
        <p:txBody>
          <a:bodyPr lIns="92075" tIns="46038" rIns="92075" bIns="46038">
            <a:normAutofit lnSpcReduction="10000"/>
          </a:bodyPr>
          <a:lstStyle/>
          <a:p>
            <a:pPr marL="0" indent="0" eaLnBrk="1" hangingPunct="1">
              <a:buFontTx/>
              <a:buNone/>
            </a:pPr>
            <a:r>
              <a:rPr lang="zh-CN" altLang="en-US" dirty="0"/>
              <a:t>任务</a:t>
            </a:r>
            <a:r>
              <a:rPr lang="en-US" dirty="0"/>
              <a:t>:</a:t>
            </a:r>
            <a:endParaRPr lang="en-US" dirty="0"/>
          </a:p>
          <a:p>
            <a:pPr marL="0" indent="0" eaLnBrk="1" hangingPunct="1">
              <a:buFontTx/>
              <a:buNone/>
            </a:pPr>
            <a:r>
              <a:rPr lang="zh-CN" altLang="en-US" dirty="0"/>
              <a:t>估计最佳直线</a:t>
            </a:r>
            <a:endParaRPr lang="en-US" dirty="0"/>
          </a:p>
        </p:txBody>
      </p:sp>
      <p:sp>
        <p:nvSpPr>
          <p:cNvPr id="91155" name="Text Box 19"/>
          <p:cNvSpPr txBox="1">
            <a:spLocks noChangeArrowheads="1"/>
          </p:cNvSpPr>
          <p:nvPr/>
        </p:nvSpPr>
        <p:spPr bwMode="auto">
          <a:xfrm>
            <a:off x="0" y="6583363"/>
            <a:ext cx="259080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Slide credit: Jinxiang Chai, CMU</a:t>
            </a:r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RANSAC</a:t>
            </a:r>
            <a:r>
              <a:rPr lang="zh-CN" altLang="en-GB" dirty="0"/>
              <a:t>直线</a:t>
            </a:r>
            <a:r>
              <a:rPr lang="zh-CN" altLang="en-US" dirty="0"/>
              <a:t>匹配举例</a:t>
            </a:r>
            <a:endParaRPr lang="en-GB" dirty="0"/>
          </a:p>
        </p:txBody>
      </p:sp>
      <p:sp>
        <p:nvSpPr>
          <p:cNvPr id="92163" name="Oval 3"/>
          <p:cNvSpPr>
            <a:spLocks noChangeAspect="1" noChangeArrowheads="1"/>
          </p:cNvSpPr>
          <p:nvPr/>
        </p:nvSpPr>
        <p:spPr bwMode="auto">
          <a:xfrm>
            <a:off x="5508625" y="3357563"/>
            <a:ext cx="144463" cy="14446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64" name="Oval 4"/>
          <p:cNvSpPr>
            <a:spLocks noChangeAspect="1" noChangeArrowheads="1"/>
          </p:cNvSpPr>
          <p:nvPr/>
        </p:nvSpPr>
        <p:spPr bwMode="auto">
          <a:xfrm>
            <a:off x="4067175" y="40767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65" name="Oval 5"/>
          <p:cNvSpPr>
            <a:spLocks noChangeAspect="1" noChangeArrowheads="1"/>
          </p:cNvSpPr>
          <p:nvPr/>
        </p:nvSpPr>
        <p:spPr bwMode="auto">
          <a:xfrm>
            <a:off x="3132138" y="4581525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66" name="Oval 6"/>
          <p:cNvSpPr>
            <a:spLocks noChangeAspect="1" noChangeArrowheads="1"/>
          </p:cNvSpPr>
          <p:nvPr/>
        </p:nvSpPr>
        <p:spPr bwMode="auto">
          <a:xfrm>
            <a:off x="5651500" y="2852738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67" name="Oval 7"/>
          <p:cNvSpPr>
            <a:spLocks noChangeAspect="1" noChangeArrowheads="1"/>
          </p:cNvSpPr>
          <p:nvPr/>
        </p:nvSpPr>
        <p:spPr bwMode="auto">
          <a:xfrm>
            <a:off x="4643438" y="350043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68" name="Oval 8"/>
          <p:cNvSpPr>
            <a:spLocks noChangeAspect="1" noChangeArrowheads="1"/>
          </p:cNvSpPr>
          <p:nvPr/>
        </p:nvSpPr>
        <p:spPr bwMode="auto">
          <a:xfrm>
            <a:off x="5435600" y="3068638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69" name="Oval 9"/>
          <p:cNvSpPr>
            <a:spLocks noChangeAspect="1" noChangeArrowheads="1"/>
          </p:cNvSpPr>
          <p:nvPr/>
        </p:nvSpPr>
        <p:spPr bwMode="auto">
          <a:xfrm>
            <a:off x="4211638" y="3860800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70" name="Oval 10"/>
          <p:cNvSpPr>
            <a:spLocks noChangeAspect="1" noChangeArrowheads="1"/>
          </p:cNvSpPr>
          <p:nvPr/>
        </p:nvSpPr>
        <p:spPr bwMode="auto">
          <a:xfrm>
            <a:off x="1979613" y="4221163"/>
            <a:ext cx="144462" cy="14446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71" name="Oval 11"/>
          <p:cNvSpPr>
            <a:spLocks noChangeAspect="1" noChangeArrowheads="1"/>
          </p:cNvSpPr>
          <p:nvPr/>
        </p:nvSpPr>
        <p:spPr bwMode="auto">
          <a:xfrm>
            <a:off x="1116013" y="58054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72" name="Oval 12"/>
          <p:cNvSpPr>
            <a:spLocks noChangeAspect="1" noChangeArrowheads="1"/>
          </p:cNvSpPr>
          <p:nvPr/>
        </p:nvSpPr>
        <p:spPr bwMode="auto">
          <a:xfrm>
            <a:off x="1835150" y="54451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73" name="Oval 13"/>
          <p:cNvSpPr>
            <a:spLocks noChangeAspect="1" noChangeArrowheads="1"/>
          </p:cNvSpPr>
          <p:nvPr/>
        </p:nvSpPr>
        <p:spPr bwMode="auto">
          <a:xfrm>
            <a:off x="6156325" y="25654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74" name="Oval 14"/>
          <p:cNvSpPr>
            <a:spLocks noChangeAspect="1" noChangeArrowheads="1"/>
          </p:cNvSpPr>
          <p:nvPr/>
        </p:nvSpPr>
        <p:spPr bwMode="auto">
          <a:xfrm>
            <a:off x="2700338" y="49418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75" name="Oval 15"/>
          <p:cNvSpPr>
            <a:spLocks noChangeAspect="1" noChangeArrowheads="1"/>
          </p:cNvSpPr>
          <p:nvPr/>
        </p:nvSpPr>
        <p:spPr bwMode="auto">
          <a:xfrm>
            <a:off x="3132138" y="4437063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76" name="Oval 16"/>
          <p:cNvSpPr>
            <a:spLocks noChangeAspect="1" noChangeArrowheads="1"/>
          </p:cNvSpPr>
          <p:nvPr/>
        </p:nvSpPr>
        <p:spPr bwMode="auto">
          <a:xfrm>
            <a:off x="2771775" y="54451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77" name="Oval 17"/>
          <p:cNvSpPr>
            <a:spLocks noChangeAspect="1" noChangeArrowheads="1"/>
          </p:cNvSpPr>
          <p:nvPr/>
        </p:nvSpPr>
        <p:spPr bwMode="auto">
          <a:xfrm>
            <a:off x="7451725" y="41497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78" name="Rectangle 18"/>
          <p:cNvSpPr>
            <a:spLocks noGrp="1" noChangeArrowheads="1"/>
          </p:cNvSpPr>
          <p:nvPr>
            <p:ph type="body" idx="4294967295"/>
          </p:nvPr>
        </p:nvSpPr>
        <p:spPr>
          <a:xfrm>
            <a:off x="4787900" y="5084763"/>
            <a:ext cx="3887788" cy="1079500"/>
          </a:xfrm>
        </p:spPr>
        <p:txBody>
          <a:bodyPr lIns="92075" tIns="46038" rIns="92075" bIns="46038"/>
          <a:lstStyle/>
          <a:p>
            <a:pPr marL="0" indent="0" eaLnBrk="1" hangingPunct="1">
              <a:buFontTx/>
              <a:buNone/>
            </a:pPr>
            <a:r>
              <a:rPr lang="zh-CN" altLang="en-US" dirty="0"/>
              <a:t>采样两个点</a:t>
            </a:r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RANSAC</a:t>
            </a:r>
            <a:r>
              <a:rPr lang="zh-CN" altLang="en-GB" dirty="0"/>
              <a:t>直线</a:t>
            </a:r>
            <a:r>
              <a:rPr lang="zh-CN" altLang="en-US" dirty="0"/>
              <a:t>匹配举例</a:t>
            </a:r>
            <a:endParaRPr lang="en-GB" dirty="0"/>
          </a:p>
        </p:txBody>
      </p:sp>
      <p:sp>
        <p:nvSpPr>
          <p:cNvPr id="93187" name="Oval 3"/>
          <p:cNvSpPr>
            <a:spLocks noChangeAspect="1" noChangeArrowheads="1"/>
          </p:cNvSpPr>
          <p:nvPr/>
        </p:nvSpPr>
        <p:spPr bwMode="auto">
          <a:xfrm>
            <a:off x="5508625" y="3357563"/>
            <a:ext cx="144463" cy="14446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88" name="Oval 4"/>
          <p:cNvSpPr>
            <a:spLocks noChangeAspect="1" noChangeArrowheads="1"/>
          </p:cNvSpPr>
          <p:nvPr/>
        </p:nvSpPr>
        <p:spPr bwMode="auto">
          <a:xfrm>
            <a:off x="4067175" y="40767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89" name="Oval 5"/>
          <p:cNvSpPr>
            <a:spLocks noChangeAspect="1" noChangeArrowheads="1"/>
          </p:cNvSpPr>
          <p:nvPr/>
        </p:nvSpPr>
        <p:spPr bwMode="auto">
          <a:xfrm>
            <a:off x="3132138" y="4581525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90" name="Oval 6"/>
          <p:cNvSpPr>
            <a:spLocks noChangeAspect="1" noChangeArrowheads="1"/>
          </p:cNvSpPr>
          <p:nvPr/>
        </p:nvSpPr>
        <p:spPr bwMode="auto">
          <a:xfrm>
            <a:off x="5651500" y="2852738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91" name="Oval 7"/>
          <p:cNvSpPr>
            <a:spLocks noChangeAspect="1" noChangeArrowheads="1"/>
          </p:cNvSpPr>
          <p:nvPr/>
        </p:nvSpPr>
        <p:spPr bwMode="auto">
          <a:xfrm>
            <a:off x="4643438" y="350043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92" name="Oval 8"/>
          <p:cNvSpPr>
            <a:spLocks noChangeAspect="1" noChangeArrowheads="1"/>
          </p:cNvSpPr>
          <p:nvPr/>
        </p:nvSpPr>
        <p:spPr bwMode="auto">
          <a:xfrm>
            <a:off x="5435600" y="3068638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93" name="Oval 9"/>
          <p:cNvSpPr>
            <a:spLocks noChangeAspect="1" noChangeArrowheads="1"/>
          </p:cNvSpPr>
          <p:nvPr/>
        </p:nvSpPr>
        <p:spPr bwMode="auto">
          <a:xfrm>
            <a:off x="4211638" y="3860800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94" name="Oval 10"/>
          <p:cNvSpPr>
            <a:spLocks noChangeAspect="1" noChangeArrowheads="1"/>
          </p:cNvSpPr>
          <p:nvPr/>
        </p:nvSpPr>
        <p:spPr bwMode="auto">
          <a:xfrm>
            <a:off x="1979613" y="4221163"/>
            <a:ext cx="144462" cy="14446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95" name="Oval 11"/>
          <p:cNvSpPr>
            <a:spLocks noChangeAspect="1" noChangeArrowheads="1"/>
          </p:cNvSpPr>
          <p:nvPr/>
        </p:nvSpPr>
        <p:spPr bwMode="auto">
          <a:xfrm>
            <a:off x="1116013" y="58054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96" name="Oval 12"/>
          <p:cNvSpPr>
            <a:spLocks noChangeAspect="1" noChangeArrowheads="1"/>
          </p:cNvSpPr>
          <p:nvPr/>
        </p:nvSpPr>
        <p:spPr bwMode="auto">
          <a:xfrm>
            <a:off x="1835150" y="54451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97" name="Oval 13"/>
          <p:cNvSpPr>
            <a:spLocks noChangeAspect="1" noChangeArrowheads="1"/>
          </p:cNvSpPr>
          <p:nvPr/>
        </p:nvSpPr>
        <p:spPr bwMode="auto">
          <a:xfrm>
            <a:off x="6156325" y="25654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98" name="Oval 14"/>
          <p:cNvSpPr>
            <a:spLocks noChangeAspect="1" noChangeArrowheads="1"/>
          </p:cNvSpPr>
          <p:nvPr/>
        </p:nvSpPr>
        <p:spPr bwMode="auto">
          <a:xfrm>
            <a:off x="2700338" y="49418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99" name="Oval 15"/>
          <p:cNvSpPr>
            <a:spLocks noChangeAspect="1" noChangeArrowheads="1"/>
          </p:cNvSpPr>
          <p:nvPr/>
        </p:nvSpPr>
        <p:spPr bwMode="auto">
          <a:xfrm>
            <a:off x="3132138" y="4437063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200" name="Oval 16"/>
          <p:cNvSpPr>
            <a:spLocks noChangeAspect="1" noChangeArrowheads="1"/>
          </p:cNvSpPr>
          <p:nvPr/>
        </p:nvSpPr>
        <p:spPr bwMode="auto">
          <a:xfrm>
            <a:off x="2771775" y="54451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201" name="Oval 17"/>
          <p:cNvSpPr>
            <a:spLocks noChangeAspect="1" noChangeArrowheads="1"/>
          </p:cNvSpPr>
          <p:nvPr/>
        </p:nvSpPr>
        <p:spPr bwMode="auto">
          <a:xfrm>
            <a:off x="7451725" y="41497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202" name="Rectangle 18"/>
          <p:cNvSpPr>
            <a:spLocks noGrp="1" noChangeArrowheads="1"/>
          </p:cNvSpPr>
          <p:nvPr>
            <p:ph type="body" idx="4294967295"/>
          </p:nvPr>
        </p:nvSpPr>
        <p:spPr>
          <a:xfrm>
            <a:off x="4787900" y="5084763"/>
            <a:ext cx="3887788" cy="1079500"/>
          </a:xfrm>
        </p:spPr>
        <p:txBody>
          <a:bodyPr lIns="92075" tIns="46038" rIns="92075" bIns="46038"/>
          <a:lstStyle/>
          <a:p>
            <a:pPr marL="0" indent="0" eaLnBrk="1" hangingPunct="1">
              <a:buFontTx/>
              <a:buNone/>
            </a:pPr>
            <a:r>
              <a:rPr lang="zh-CN" altLang="en-US" dirty="0"/>
              <a:t>拟合直线</a:t>
            </a:r>
            <a:endParaRPr lang="en-US" dirty="0"/>
          </a:p>
        </p:txBody>
      </p:sp>
      <p:sp>
        <p:nvSpPr>
          <p:cNvPr id="93203" name="Line 19"/>
          <p:cNvSpPr>
            <a:spLocks noChangeShapeType="1"/>
          </p:cNvSpPr>
          <p:nvPr/>
        </p:nvSpPr>
        <p:spPr bwMode="auto">
          <a:xfrm flipV="1">
            <a:off x="395288" y="2781300"/>
            <a:ext cx="7848600" cy="194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RANSAC</a:t>
            </a:r>
            <a:r>
              <a:rPr lang="zh-CN" altLang="en-GB" dirty="0"/>
              <a:t>直线</a:t>
            </a:r>
            <a:r>
              <a:rPr lang="zh-CN" altLang="en-US" dirty="0"/>
              <a:t>匹配举例</a:t>
            </a:r>
            <a:endParaRPr lang="en-GB" dirty="0"/>
          </a:p>
        </p:txBody>
      </p:sp>
      <p:sp>
        <p:nvSpPr>
          <p:cNvPr id="94211" name="Oval 3"/>
          <p:cNvSpPr>
            <a:spLocks noChangeAspect="1" noChangeArrowheads="1"/>
          </p:cNvSpPr>
          <p:nvPr/>
        </p:nvSpPr>
        <p:spPr bwMode="auto">
          <a:xfrm>
            <a:off x="5508625" y="3357563"/>
            <a:ext cx="144463" cy="14446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2" name="Oval 4"/>
          <p:cNvSpPr>
            <a:spLocks noChangeAspect="1" noChangeArrowheads="1"/>
          </p:cNvSpPr>
          <p:nvPr/>
        </p:nvSpPr>
        <p:spPr bwMode="auto">
          <a:xfrm>
            <a:off x="4067175" y="40767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3" name="Oval 5"/>
          <p:cNvSpPr>
            <a:spLocks noChangeAspect="1" noChangeArrowheads="1"/>
          </p:cNvSpPr>
          <p:nvPr/>
        </p:nvSpPr>
        <p:spPr bwMode="auto">
          <a:xfrm>
            <a:off x="3132138" y="4581525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4" name="Oval 6"/>
          <p:cNvSpPr>
            <a:spLocks noChangeAspect="1" noChangeArrowheads="1"/>
          </p:cNvSpPr>
          <p:nvPr/>
        </p:nvSpPr>
        <p:spPr bwMode="auto">
          <a:xfrm>
            <a:off x="5651500" y="2852738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5" name="Oval 7"/>
          <p:cNvSpPr>
            <a:spLocks noChangeAspect="1" noChangeArrowheads="1"/>
          </p:cNvSpPr>
          <p:nvPr/>
        </p:nvSpPr>
        <p:spPr bwMode="auto">
          <a:xfrm>
            <a:off x="4643438" y="350043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6" name="Oval 8"/>
          <p:cNvSpPr>
            <a:spLocks noChangeAspect="1" noChangeArrowheads="1"/>
          </p:cNvSpPr>
          <p:nvPr/>
        </p:nvSpPr>
        <p:spPr bwMode="auto">
          <a:xfrm>
            <a:off x="5435600" y="3068638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7" name="Oval 9"/>
          <p:cNvSpPr>
            <a:spLocks noChangeAspect="1" noChangeArrowheads="1"/>
          </p:cNvSpPr>
          <p:nvPr/>
        </p:nvSpPr>
        <p:spPr bwMode="auto">
          <a:xfrm>
            <a:off x="4211638" y="3860800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8" name="Oval 10"/>
          <p:cNvSpPr>
            <a:spLocks noChangeAspect="1" noChangeArrowheads="1"/>
          </p:cNvSpPr>
          <p:nvPr/>
        </p:nvSpPr>
        <p:spPr bwMode="auto">
          <a:xfrm>
            <a:off x="1979613" y="4221163"/>
            <a:ext cx="144462" cy="14446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9" name="Oval 11"/>
          <p:cNvSpPr>
            <a:spLocks noChangeAspect="1" noChangeArrowheads="1"/>
          </p:cNvSpPr>
          <p:nvPr/>
        </p:nvSpPr>
        <p:spPr bwMode="auto">
          <a:xfrm>
            <a:off x="1116013" y="58054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20" name="Oval 12"/>
          <p:cNvSpPr>
            <a:spLocks noChangeAspect="1" noChangeArrowheads="1"/>
          </p:cNvSpPr>
          <p:nvPr/>
        </p:nvSpPr>
        <p:spPr bwMode="auto">
          <a:xfrm>
            <a:off x="1835150" y="54451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21" name="Oval 13"/>
          <p:cNvSpPr>
            <a:spLocks noChangeAspect="1" noChangeArrowheads="1"/>
          </p:cNvSpPr>
          <p:nvPr/>
        </p:nvSpPr>
        <p:spPr bwMode="auto">
          <a:xfrm>
            <a:off x="6156325" y="25654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22" name="Oval 14"/>
          <p:cNvSpPr>
            <a:spLocks noChangeAspect="1" noChangeArrowheads="1"/>
          </p:cNvSpPr>
          <p:nvPr/>
        </p:nvSpPr>
        <p:spPr bwMode="auto">
          <a:xfrm>
            <a:off x="2700338" y="49418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23" name="Oval 15"/>
          <p:cNvSpPr>
            <a:spLocks noChangeAspect="1" noChangeArrowheads="1"/>
          </p:cNvSpPr>
          <p:nvPr/>
        </p:nvSpPr>
        <p:spPr bwMode="auto">
          <a:xfrm>
            <a:off x="3132138" y="4437063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24" name="Oval 16"/>
          <p:cNvSpPr>
            <a:spLocks noChangeAspect="1" noChangeArrowheads="1"/>
          </p:cNvSpPr>
          <p:nvPr/>
        </p:nvSpPr>
        <p:spPr bwMode="auto">
          <a:xfrm>
            <a:off x="2771775" y="54451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25" name="Oval 17"/>
          <p:cNvSpPr>
            <a:spLocks noChangeAspect="1" noChangeArrowheads="1"/>
          </p:cNvSpPr>
          <p:nvPr/>
        </p:nvSpPr>
        <p:spPr bwMode="auto">
          <a:xfrm>
            <a:off x="7451725" y="41497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26" name="Rectangle 18"/>
          <p:cNvSpPr>
            <a:spLocks noGrp="1" noChangeArrowheads="1"/>
          </p:cNvSpPr>
          <p:nvPr>
            <p:ph type="body" idx="4294967295"/>
          </p:nvPr>
        </p:nvSpPr>
        <p:spPr>
          <a:xfrm>
            <a:off x="4787900" y="5084763"/>
            <a:ext cx="3887788" cy="1079500"/>
          </a:xfrm>
        </p:spPr>
        <p:txBody>
          <a:bodyPr lIns="92075" tIns="46038" rIns="92075" bIns="46038"/>
          <a:lstStyle/>
          <a:p>
            <a:pPr marL="0" indent="0" eaLnBrk="1" hangingPunct="1">
              <a:buFontTx/>
              <a:buNone/>
            </a:pPr>
            <a:r>
              <a:rPr lang="zh-CN" altLang="en-US" dirty="0"/>
              <a:t>距离直线一定阈值的点数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94227" name="Line 19"/>
          <p:cNvSpPr>
            <a:spLocks noChangeShapeType="1"/>
          </p:cNvSpPr>
          <p:nvPr/>
        </p:nvSpPr>
        <p:spPr bwMode="auto">
          <a:xfrm flipV="1">
            <a:off x="395288" y="2781300"/>
            <a:ext cx="7848600" cy="194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28" name="Line 20"/>
          <p:cNvSpPr>
            <a:spLocks noChangeShapeType="1"/>
          </p:cNvSpPr>
          <p:nvPr/>
        </p:nvSpPr>
        <p:spPr bwMode="auto">
          <a:xfrm flipV="1">
            <a:off x="468313" y="3141663"/>
            <a:ext cx="7848600" cy="19431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29" name="Line 21"/>
          <p:cNvSpPr>
            <a:spLocks noChangeShapeType="1"/>
          </p:cNvSpPr>
          <p:nvPr/>
        </p:nvSpPr>
        <p:spPr bwMode="auto">
          <a:xfrm flipV="1">
            <a:off x="250825" y="2349500"/>
            <a:ext cx="7848600" cy="19431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RANSAC</a:t>
            </a:r>
            <a:r>
              <a:rPr lang="zh-CN" altLang="en-GB" dirty="0"/>
              <a:t>直线</a:t>
            </a:r>
            <a:r>
              <a:rPr lang="zh-CN" altLang="en-US" dirty="0"/>
              <a:t>匹配举例</a:t>
            </a:r>
            <a:endParaRPr lang="en-GB" dirty="0"/>
          </a:p>
        </p:txBody>
      </p:sp>
      <p:sp>
        <p:nvSpPr>
          <p:cNvPr id="95235" name="Oval 3"/>
          <p:cNvSpPr>
            <a:spLocks noChangeAspect="1" noChangeArrowheads="1"/>
          </p:cNvSpPr>
          <p:nvPr/>
        </p:nvSpPr>
        <p:spPr bwMode="auto">
          <a:xfrm>
            <a:off x="5508625" y="3357563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36" name="Oval 4"/>
          <p:cNvSpPr>
            <a:spLocks noChangeAspect="1" noChangeArrowheads="1"/>
          </p:cNvSpPr>
          <p:nvPr/>
        </p:nvSpPr>
        <p:spPr bwMode="auto">
          <a:xfrm>
            <a:off x="4067175" y="40767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37" name="Oval 5"/>
          <p:cNvSpPr>
            <a:spLocks noChangeAspect="1" noChangeArrowheads="1"/>
          </p:cNvSpPr>
          <p:nvPr/>
        </p:nvSpPr>
        <p:spPr bwMode="auto">
          <a:xfrm>
            <a:off x="3132138" y="4581525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38" name="Oval 6"/>
          <p:cNvSpPr>
            <a:spLocks noChangeAspect="1" noChangeArrowheads="1"/>
          </p:cNvSpPr>
          <p:nvPr/>
        </p:nvSpPr>
        <p:spPr bwMode="auto">
          <a:xfrm>
            <a:off x="5651500" y="2852738"/>
            <a:ext cx="144463" cy="14446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39" name="Oval 7"/>
          <p:cNvSpPr>
            <a:spLocks noChangeAspect="1" noChangeArrowheads="1"/>
          </p:cNvSpPr>
          <p:nvPr/>
        </p:nvSpPr>
        <p:spPr bwMode="auto">
          <a:xfrm>
            <a:off x="4643438" y="350043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40" name="Oval 8"/>
          <p:cNvSpPr>
            <a:spLocks noChangeAspect="1" noChangeArrowheads="1"/>
          </p:cNvSpPr>
          <p:nvPr/>
        </p:nvSpPr>
        <p:spPr bwMode="auto">
          <a:xfrm>
            <a:off x="5435600" y="3068638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41" name="Oval 9"/>
          <p:cNvSpPr>
            <a:spLocks noChangeAspect="1" noChangeArrowheads="1"/>
          </p:cNvSpPr>
          <p:nvPr/>
        </p:nvSpPr>
        <p:spPr bwMode="auto">
          <a:xfrm>
            <a:off x="4211638" y="3860800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42" name="Oval 10"/>
          <p:cNvSpPr>
            <a:spLocks noChangeAspect="1" noChangeArrowheads="1"/>
          </p:cNvSpPr>
          <p:nvPr/>
        </p:nvSpPr>
        <p:spPr bwMode="auto">
          <a:xfrm>
            <a:off x="1979613" y="4221163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43" name="Oval 11"/>
          <p:cNvSpPr>
            <a:spLocks noChangeAspect="1" noChangeArrowheads="1"/>
          </p:cNvSpPr>
          <p:nvPr/>
        </p:nvSpPr>
        <p:spPr bwMode="auto">
          <a:xfrm>
            <a:off x="1116013" y="58054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44" name="Oval 12"/>
          <p:cNvSpPr>
            <a:spLocks noChangeAspect="1" noChangeArrowheads="1"/>
          </p:cNvSpPr>
          <p:nvPr/>
        </p:nvSpPr>
        <p:spPr bwMode="auto">
          <a:xfrm>
            <a:off x="1835150" y="5445125"/>
            <a:ext cx="144463" cy="14446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45" name="Oval 13"/>
          <p:cNvSpPr>
            <a:spLocks noChangeAspect="1" noChangeArrowheads="1"/>
          </p:cNvSpPr>
          <p:nvPr/>
        </p:nvSpPr>
        <p:spPr bwMode="auto">
          <a:xfrm>
            <a:off x="6156325" y="25654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46" name="Oval 14"/>
          <p:cNvSpPr>
            <a:spLocks noChangeAspect="1" noChangeArrowheads="1"/>
          </p:cNvSpPr>
          <p:nvPr/>
        </p:nvSpPr>
        <p:spPr bwMode="auto">
          <a:xfrm>
            <a:off x="2700338" y="49418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47" name="Oval 15"/>
          <p:cNvSpPr>
            <a:spLocks noChangeAspect="1" noChangeArrowheads="1"/>
          </p:cNvSpPr>
          <p:nvPr/>
        </p:nvSpPr>
        <p:spPr bwMode="auto">
          <a:xfrm>
            <a:off x="3132138" y="4437063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48" name="Oval 16"/>
          <p:cNvSpPr>
            <a:spLocks noChangeAspect="1" noChangeArrowheads="1"/>
          </p:cNvSpPr>
          <p:nvPr/>
        </p:nvSpPr>
        <p:spPr bwMode="auto">
          <a:xfrm>
            <a:off x="2771775" y="54451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49" name="Oval 17"/>
          <p:cNvSpPr>
            <a:spLocks noChangeAspect="1" noChangeArrowheads="1"/>
          </p:cNvSpPr>
          <p:nvPr/>
        </p:nvSpPr>
        <p:spPr bwMode="auto">
          <a:xfrm>
            <a:off x="7451725" y="41497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250" name="Rectangle 18"/>
          <p:cNvSpPr>
            <a:spLocks noGrp="1" noChangeArrowheads="1"/>
          </p:cNvSpPr>
          <p:nvPr>
            <p:ph type="body" idx="4294967295"/>
          </p:nvPr>
        </p:nvSpPr>
        <p:spPr>
          <a:xfrm>
            <a:off x="4787900" y="5084763"/>
            <a:ext cx="3887788" cy="1079500"/>
          </a:xfrm>
        </p:spPr>
        <p:txBody>
          <a:bodyPr lIns="92075" tIns="46038" rIns="92075" bIns="46038"/>
          <a:lstStyle/>
          <a:p>
            <a:pPr marL="0" indent="0" eaLnBrk="1" hangingPunct="1">
              <a:buFontTx/>
              <a:buNone/>
            </a:pPr>
            <a:r>
              <a:rPr lang="zh-CN" altLang="en-US" dirty="0"/>
              <a:t>重复</a:t>
            </a:r>
            <a:r>
              <a:rPr lang="en-US" dirty="0"/>
              <a:t>, </a:t>
            </a:r>
            <a:r>
              <a:rPr lang="zh-CN" altLang="en-US" dirty="0"/>
              <a:t>直至得到一个好的结果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2.3</a:t>
            </a:r>
            <a:r>
              <a:rPr kumimoji="1" lang="zh-CN" altLang="en-US" dirty="0"/>
              <a:t>几何模型</a:t>
            </a:r>
            <a:r>
              <a:rPr kumimoji="1" lang="en-US" altLang="zh-CN" dirty="0"/>
              <a:t>-</a:t>
            </a:r>
            <a:r>
              <a:rPr kumimoji="1" lang="zh-CN" altLang="en-US" dirty="0"/>
              <a:t>内部参数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相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机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矩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阵</a:t>
            </a:r>
            <a:endParaRPr kumimoji="1" lang="zh-CN" altLang="en-US" dirty="0"/>
          </a:p>
        </p:txBody>
      </p:sp>
      <p:pic>
        <p:nvPicPr>
          <p:cNvPr id="4" name="Picture 1" descr="page11image6011476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45" y="1195421"/>
            <a:ext cx="6645710" cy="27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45" y="3671902"/>
            <a:ext cx="4023987" cy="31098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416796"/>
            <a:ext cx="2633614" cy="140459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RANSAC</a:t>
            </a:r>
            <a:r>
              <a:rPr lang="zh-CN" altLang="en-GB" dirty="0"/>
              <a:t>直线</a:t>
            </a:r>
            <a:r>
              <a:rPr lang="zh-CN" altLang="en-US" dirty="0"/>
              <a:t>匹配举例</a:t>
            </a:r>
            <a:endParaRPr lang="en-GB" dirty="0"/>
          </a:p>
        </p:txBody>
      </p:sp>
      <p:sp>
        <p:nvSpPr>
          <p:cNvPr id="96259" name="Oval 3"/>
          <p:cNvSpPr>
            <a:spLocks noChangeAspect="1" noChangeArrowheads="1"/>
          </p:cNvSpPr>
          <p:nvPr/>
        </p:nvSpPr>
        <p:spPr bwMode="auto">
          <a:xfrm>
            <a:off x="5508625" y="3357563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60" name="Oval 4"/>
          <p:cNvSpPr>
            <a:spLocks noChangeAspect="1" noChangeArrowheads="1"/>
          </p:cNvSpPr>
          <p:nvPr/>
        </p:nvSpPr>
        <p:spPr bwMode="auto">
          <a:xfrm>
            <a:off x="4067175" y="40767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61" name="Oval 5"/>
          <p:cNvSpPr>
            <a:spLocks noChangeAspect="1" noChangeArrowheads="1"/>
          </p:cNvSpPr>
          <p:nvPr/>
        </p:nvSpPr>
        <p:spPr bwMode="auto">
          <a:xfrm>
            <a:off x="3132138" y="4581525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62" name="Oval 6"/>
          <p:cNvSpPr>
            <a:spLocks noChangeAspect="1" noChangeArrowheads="1"/>
          </p:cNvSpPr>
          <p:nvPr/>
        </p:nvSpPr>
        <p:spPr bwMode="auto">
          <a:xfrm>
            <a:off x="5651500" y="2852738"/>
            <a:ext cx="144463" cy="14446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63" name="Oval 7"/>
          <p:cNvSpPr>
            <a:spLocks noChangeAspect="1" noChangeArrowheads="1"/>
          </p:cNvSpPr>
          <p:nvPr/>
        </p:nvSpPr>
        <p:spPr bwMode="auto">
          <a:xfrm>
            <a:off x="4643438" y="350043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64" name="Oval 8"/>
          <p:cNvSpPr>
            <a:spLocks noChangeAspect="1" noChangeArrowheads="1"/>
          </p:cNvSpPr>
          <p:nvPr/>
        </p:nvSpPr>
        <p:spPr bwMode="auto">
          <a:xfrm>
            <a:off x="5435600" y="3068638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65" name="Oval 9"/>
          <p:cNvSpPr>
            <a:spLocks noChangeAspect="1" noChangeArrowheads="1"/>
          </p:cNvSpPr>
          <p:nvPr/>
        </p:nvSpPr>
        <p:spPr bwMode="auto">
          <a:xfrm>
            <a:off x="4211638" y="3860800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66" name="Oval 10"/>
          <p:cNvSpPr>
            <a:spLocks noChangeAspect="1" noChangeArrowheads="1"/>
          </p:cNvSpPr>
          <p:nvPr/>
        </p:nvSpPr>
        <p:spPr bwMode="auto">
          <a:xfrm>
            <a:off x="1979613" y="4221163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67" name="Oval 11"/>
          <p:cNvSpPr>
            <a:spLocks noChangeAspect="1" noChangeArrowheads="1"/>
          </p:cNvSpPr>
          <p:nvPr/>
        </p:nvSpPr>
        <p:spPr bwMode="auto">
          <a:xfrm>
            <a:off x="1116013" y="58054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68" name="Oval 12"/>
          <p:cNvSpPr>
            <a:spLocks noChangeAspect="1" noChangeArrowheads="1"/>
          </p:cNvSpPr>
          <p:nvPr/>
        </p:nvSpPr>
        <p:spPr bwMode="auto">
          <a:xfrm>
            <a:off x="1835150" y="5445125"/>
            <a:ext cx="144463" cy="14446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69" name="Oval 13"/>
          <p:cNvSpPr>
            <a:spLocks noChangeAspect="1" noChangeArrowheads="1"/>
          </p:cNvSpPr>
          <p:nvPr/>
        </p:nvSpPr>
        <p:spPr bwMode="auto">
          <a:xfrm>
            <a:off x="6156325" y="25654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70" name="Oval 14"/>
          <p:cNvSpPr>
            <a:spLocks noChangeAspect="1" noChangeArrowheads="1"/>
          </p:cNvSpPr>
          <p:nvPr/>
        </p:nvSpPr>
        <p:spPr bwMode="auto">
          <a:xfrm>
            <a:off x="2700338" y="49418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71" name="Oval 15"/>
          <p:cNvSpPr>
            <a:spLocks noChangeAspect="1" noChangeArrowheads="1"/>
          </p:cNvSpPr>
          <p:nvPr/>
        </p:nvSpPr>
        <p:spPr bwMode="auto">
          <a:xfrm>
            <a:off x="3132138" y="4437063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72" name="Oval 16"/>
          <p:cNvSpPr>
            <a:spLocks noChangeAspect="1" noChangeArrowheads="1"/>
          </p:cNvSpPr>
          <p:nvPr/>
        </p:nvSpPr>
        <p:spPr bwMode="auto">
          <a:xfrm>
            <a:off x="2771775" y="54451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73" name="Oval 17"/>
          <p:cNvSpPr>
            <a:spLocks noChangeAspect="1" noChangeArrowheads="1"/>
          </p:cNvSpPr>
          <p:nvPr/>
        </p:nvSpPr>
        <p:spPr bwMode="auto">
          <a:xfrm>
            <a:off x="7451725" y="41497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274" name="Rectangle 18"/>
          <p:cNvSpPr>
            <a:spLocks noGrp="1" noChangeArrowheads="1"/>
          </p:cNvSpPr>
          <p:nvPr>
            <p:ph type="body" idx="4294967295"/>
          </p:nvPr>
        </p:nvSpPr>
        <p:spPr>
          <a:xfrm>
            <a:off x="4787900" y="5084763"/>
            <a:ext cx="3887788" cy="1079500"/>
          </a:xfrm>
        </p:spPr>
        <p:txBody>
          <a:bodyPr lIns="92075" tIns="46038" rIns="92075" bIns="46038"/>
          <a:lstStyle/>
          <a:p>
            <a:pPr marL="0" indent="0">
              <a:buNone/>
            </a:pPr>
            <a:r>
              <a:rPr lang="zh-CN" altLang="en-US" dirty="0"/>
              <a:t>重复</a:t>
            </a:r>
            <a:r>
              <a:rPr lang="en-US" altLang="zh-CN" dirty="0"/>
              <a:t>, </a:t>
            </a:r>
            <a:r>
              <a:rPr lang="zh-CN" altLang="en-US" dirty="0"/>
              <a:t>直至得到一个好的结果</a:t>
            </a:r>
            <a:endParaRPr lang="en-US" altLang="zh-CN" dirty="0"/>
          </a:p>
        </p:txBody>
      </p:sp>
      <p:sp>
        <p:nvSpPr>
          <p:cNvPr id="96275" name="Line 19"/>
          <p:cNvSpPr>
            <a:spLocks noChangeShapeType="1"/>
          </p:cNvSpPr>
          <p:nvPr/>
        </p:nvSpPr>
        <p:spPr bwMode="auto">
          <a:xfrm flipV="1">
            <a:off x="755650" y="2133600"/>
            <a:ext cx="6121400" cy="417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RANSAC</a:t>
            </a:r>
            <a:r>
              <a:rPr lang="zh-CN" altLang="en-GB" dirty="0"/>
              <a:t>直线</a:t>
            </a:r>
            <a:r>
              <a:rPr lang="zh-CN" altLang="en-US" dirty="0"/>
              <a:t>匹配举例</a:t>
            </a:r>
            <a:endParaRPr lang="en-GB" dirty="0"/>
          </a:p>
        </p:txBody>
      </p:sp>
      <p:sp>
        <p:nvSpPr>
          <p:cNvPr id="97283" name="Oval 3"/>
          <p:cNvSpPr>
            <a:spLocks noChangeAspect="1" noChangeArrowheads="1"/>
          </p:cNvSpPr>
          <p:nvPr/>
        </p:nvSpPr>
        <p:spPr bwMode="auto">
          <a:xfrm>
            <a:off x="5508625" y="3357563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84" name="Oval 4"/>
          <p:cNvSpPr>
            <a:spLocks noChangeAspect="1" noChangeArrowheads="1"/>
          </p:cNvSpPr>
          <p:nvPr/>
        </p:nvSpPr>
        <p:spPr bwMode="auto">
          <a:xfrm>
            <a:off x="4067175" y="40767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85" name="Oval 5"/>
          <p:cNvSpPr>
            <a:spLocks noChangeAspect="1" noChangeArrowheads="1"/>
          </p:cNvSpPr>
          <p:nvPr/>
        </p:nvSpPr>
        <p:spPr bwMode="auto">
          <a:xfrm>
            <a:off x="3132138" y="4581525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86" name="Oval 6"/>
          <p:cNvSpPr>
            <a:spLocks noChangeAspect="1" noChangeArrowheads="1"/>
          </p:cNvSpPr>
          <p:nvPr/>
        </p:nvSpPr>
        <p:spPr bwMode="auto">
          <a:xfrm>
            <a:off x="5651500" y="2852738"/>
            <a:ext cx="144463" cy="14446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87" name="Oval 7"/>
          <p:cNvSpPr>
            <a:spLocks noChangeAspect="1" noChangeArrowheads="1"/>
          </p:cNvSpPr>
          <p:nvPr/>
        </p:nvSpPr>
        <p:spPr bwMode="auto">
          <a:xfrm>
            <a:off x="4643438" y="350043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88" name="Oval 8"/>
          <p:cNvSpPr>
            <a:spLocks noChangeAspect="1" noChangeArrowheads="1"/>
          </p:cNvSpPr>
          <p:nvPr/>
        </p:nvSpPr>
        <p:spPr bwMode="auto">
          <a:xfrm>
            <a:off x="5435600" y="3068638"/>
            <a:ext cx="144463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89" name="Oval 9"/>
          <p:cNvSpPr>
            <a:spLocks noChangeAspect="1" noChangeArrowheads="1"/>
          </p:cNvSpPr>
          <p:nvPr/>
        </p:nvSpPr>
        <p:spPr bwMode="auto">
          <a:xfrm>
            <a:off x="4211638" y="3860800"/>
            <a:ext cx="144462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90" name="Oval 10"/>
          <p:cNvSpPr>
            <a:spLocks noChangeAspect="1" noChangeArrowheads="1"/>
          </p:cNvSpPr>
          <p:nvPr/>
        </p:nvSpPr>
        <p:spPr bwMode="auto">
          <a:xfrm>
            <a:off x="1979613" y="4221163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91" name="Oval 11"/>
          <p:cNvSpPr>
            <a:spLocks noChangeAspect="1" noChangeArrowheads="1"/>
          </p:cNvSpPr>
          <p:nvPr/>
        </p:nvSpPr>
        <p:spPr bwMode="auto">
          <a:xfrm>
            <a:off x="1116013" y="58054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92" name="Oval 12"/>
          <p:cNvSpPr>
            <a:spLocks noChangeAspect="1" noChangeArrowheads="1"/>
          </p:cNvSpPr>
          <p:nvPr/>
        </p:nvSpPr>
        <p:spPr bwMode="auto">
          <a:xfrm>
            <a:off x="1835150" y="5445125"/>
            <a:ext cx="144463" cy="14446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93" name="Oval 13"/>
          <p:cNvSpPr>
            <a:spLocks noChangeAspect="1" noChangeArrowheads="1"/>
          </p:cNvSpPr>
          <p:nvPr/>
        </p:nvSpPr>
        <p:spPr bwMode="auto">
          <a:xfrm>
            <a:off x="6156325" y="2565400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94" name="Oval 14"/>
          <p:cNvSpPr>
            <a:spLocks noChangeAspect="1" noChangeArrowheads="1"/>
          </p:cNvSpPr>
          <p:nvPr/>
        </p:nvSpPr>
        <p:spPr bwMode="auto">
          <a:xfrm>
            <a:off x="2700338" y="4941888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95" name="Oval 15"/>
          <p:cNvSpPr>
            <a:spLocks noChangeAspect="1" noChangeArrowheads="1"/>
          </p:cNvSpPr>
          <p:nvPr/>
        </p:nvSpPr>
        <p:spPr bwMode="auto">
          <a:xfrm>
            <a:off x="3132138" y="4437063"/>
            <a:ext cx="144462" cy="144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96" name="Oval 16"/>
          <p:cNvSpPr>
            <a:spLocks noChangeAspect="1" noChangeArrowheads="1"/>
          </p:cNvSpPr>
          <p:nvPr/>
        </p:nvSpPr>
        <p:spPr bwMode="auto">
          <a:xfrm>
            <a:off x="2771775" y="54451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97" name="Oval 17"/>
          <p:cNvSpPr>
            <a:spLocks noChangeAspect="1" noChangeArrowheads="1"/>
          </p:cNvSpPr>
          <p:nvPr/>
        </p:nvSpPr>
        <p:spPr bwMode="auto">
          <a:xfrm>
            <a:off x="7451725" y="4149725"/>
            <a:ext cx="144463" cy="14446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298" name="Rectangle 18"/>
          <p:cNvSpPr>
            <a:spLocks noGrp="1" noChangeArrowheads="1"/>
          </p:cNvSpPr>
          <p:nvPr>
            <p:ph type="body" idx="4294967295"/>
          </p:nvPr>
        </p:nvSpPr>
        <p:spPr>
          <a:xfrm>
            <a:off x="4787900" y="5084763"/>
            <a:ext cx="3887788" cy="1079500"/>
          </a:xfrm>
        </p:spPr>
        <p:txBody>
          <a:bodyPr lIns="92075" tIns="46038" rIns="92075" bIns="46038"/>
          <a:lstStyle/>
          <a:p>
            <a:pPr marL="0" indent="0">
              <a:buNone/>
            </a:pPr>
            <a:r>
              <a:rPr lang="zh-CN" altLang="en-US" dirty="0"/>
              <a:t>重复</a:t>
            </a:r>
            <a:r>
              <a:rPr lang="en-US" altLang="zh-CN" dirty="0"/>
              <a:t>, </a:t>
            </a:r>
            <a:r>
              <a:rPr lang="zh-CN" altLang="en-US" dirty="0"/>
              <a:t>直至得到一个好的结果</a:t>
            </a:r>
            <a:endParaRPr lang="en-US" altLang="zh-CN" dirty="0"/>
          </a:p>
        </p:txBody>
      </p:sp>
      <p:sp>
        <p:nvSpPr>
          <p:cNvPr id="97299" name="Line 19"/>
          <p:cNvSpPr>
            <a:spLocks noChangeShapeType="1"/>
          </p:cNvSpPr>
          <p:nvPr/>
        </p:nvSpPr>
        <p:spPr bwMode="auto">
          <a:xfrm flipV="1">
            <a:off x="755650" y="2133600"/>
            <a:ext cx="6121400" cy="417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300" name="Line 20"/>
          <p:cNvSpPr>
            <a:spLocks noChangeShapeType="1"/>
          </p:cNvSpPr>
          <p:nvPr/>
        </p:nvSpPr>
        <p:spPr bwMode="auto">
          <a:xfrm flipV="1">
            <a:off x="971550" y="2349500"/>
            <a:ext cx="6121400" cy="41751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7301" name="Line 21"/>
          <p:cNvSpPr>
            <a:spLocks noChangeShapeType="1"/>
          </p:cNvSpPr>
          <p:nvPr/>
        </p:nvSpPr>
        <p:spPr bwMode="auto">
          <a:xfrm flipV="1">
            <a:off x="611188" y="1844675"/>
            <a:ext cx="6121400" cy="41751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33337"/>
            <a:ext cx="8229600" cy="1143000"/>
          </a:xfrm>
        </p:spPr>
        <p:txBody>
          <a:bodyPr/>
          <a:lstStyle/>
          <a:p>
            <a:r>
              <a:rPr lang="zh-CN" altLang="en-US" dirty="0"/>
              <a:t>基于特征的对齐流程</a:t>
            </a:r>
            <a:endParaRPr lang="en-US" dirty="0"/>
          </a:p>
        </p:txBody>
      </p:sp>
      <p:sp>
        <p:nvSpPr>
          <p:cNvPr id="1075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875314"/>
            <a:ext cx="7772400" cy="3124200"/>
          </a:xfrm>
        </p:spPr>
        <p:txBody>
          <a:bodyPr>
            <a:noAutofit/>
          </a:bodyPr>
          <a:lstStyle/>
          <a:p>
            <a:pPr marL="457200" indent="-457200">
              <a:buFontTx/>
              <a:buChar char="•"/>
            </a:pPr>
            <a:r>
              <a:rPr lang="zh-CN" altLang="en-US" sz="2400" dirty="0"/>
              <a:t>特征提取</a:t>
            </a:r>
            <a:endParaRPr lang="en-US" altLang="zh-CN" sz="2400" dirty="0"/>
          </a:p>
          <a:p>
            <a:pPr marL="457200" indent="-457200">
              <a:buFontTx/>
              <a:buChar char="•"/>
            </a:pPr>
            <a:r>
              <a:rPr lang="zh-CN" altLang="en-US" sz="2400" dirty="0"/>
              <a:t>计算初始假定匹配</a:t>
            </a:r>
            <a:endParaRPr lang="en-US" altLang="zh-CN" sz="2400" dirty="0"/>
          </a:p>
          <a:p>
            <a:pPr marL="457200" indent="-457200">
              <a:buFontTx/>
              <a:buChar char="•"/>
            </a:pPr>
            <a:r>
              <a:rPr lang="zh-CN" altLang="en-US" sz="2400" dirty="0"/>
              <a:t>循环</a:t>
            </a:r>
            <a:r>
              <a:rPr lang="en-US" altLang="zh-CN" sz="2400" dirty="0"/>
              <a:t>:</a:t>
            </a:r>
            <a:endParaRPr lang="en-US" altLang="zh-CN" sz="2400" dirty="0"/>
          </a:p>
          <a:p>
            <a:pPr marL="838200" lvl="1" indent="-381000"/>
            <a:r>
              <a:rPr lang="zh-CN" altLang="en-US" sz="2000" i="1" dirty="0"/>
              <a:t>假设当前变换为 </a:t>
            </a:r>
            <a:r>
              <a:rPr lang="en-US" altLang="zh-CN" sz="2000" i="1" dirty="0"/>
              <a:t>T </a:t>
            </a:r>
            <a:endParaRPr lang="en-US" altLang="zh-CN" sz="2000" i="1" dirty="0"/>
          </a:p>
          <a:p>
            <a:pPr marL="838200" lvl="1" indent="-381000"/>
            <a:r>
              <a:rPr lang="zh-CN" altLang="en-US" sz="2000" i="1" dirty="0"/>
              <a:t>验证</a:t>
            </a:r>
            <a:r>
              <a:rPr lang="zh-CN" altLang="en-US" sz="2000" dirty="0"/>
              <a:t>变换</a:t>
            </a:r>
            <a:r>
              <a:rPr lang="en-US" altLang="zh-CN" sz="2000" dirty="0"/>
              <a:t>(</a:t>
            </a:r>
            <a:r>
              <a:rPr lang="zh-CN" altLang="en-US" sz="2000" dirty="0"/>
              <a:t>搜索其他与</a:t>
            </a:r>
            <a:r>
              <a:rPr lang="en-US" altLang="zh-CN" sz="2000" i="1" dirty="0"/>
              <a:t>T</a:t>
            </a:r>
            <a:r>
              <a:rPr lang="zh-CN" altLang="en-US" sz="2000" dirty="0"/>
              <a:t>一致的匹配对</a:t>
            </a:r>
            <a:r>
              <a:rPr lang="en-US" altLang="zh-CN" sz="2000" dirty="0"/>
              <a:t>)</a:t>
            </a:r>
            <a:endParaRPr lang="en-US" altLang="zh-CN" sz="2000" dirty="0"/>
          </a:p>
        </p:txBody>
      </p:sp>
      <p:pic>
        <p:nvPicPr>
          <p:cNvPr id="107524" name="Picture 23" descr="homography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38313" y="963613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/>
              <a:t>全景拼接</a:t>
            </a:r>
            <a:endParaRPr lang="en-US" sz="40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188" y="5711825"/>
            <a:ext cx="8305800" cy="1295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400" kern="0" dirty="0" err="1">
                <a:solidFill>
                  <a:srgbClr val="000000"/>
                </a:solidFill>
              </a:rPr>
              <a:t>通过组合多幅图像获得更宽的视角</a:t>
            </a:r>
            <a:r>
              <a:rPr lang="en-US" sz="2400" kern="0" dirty="0">
                <a:solidFill>
                  <a:srgbClr val="000000"/>
                </a:solidFill>
              </a:rPr>
              <a:t>.</a:t>
            </a:r>
            <a:endParaRPr lang="en-US" sz="2400" i="1" kern="0" dirty="0">
              <a:solidFill>
                <a:srgbClr val="000000"/>
              </a:solidFill>
            </a:endParaRPr>
          </a:p>
        </p:txBody>
      </p:sp>
      <p:pic>
        <p:nvPicPr>
          <p:cNvPr id="72708" name="Picture 5" descr="MCj04316170000[1]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2400" y="25146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762000" y="3962400"/>
            <a:ext cx="838200" cy="914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1066800" y="3962400"/>
            <a:ext cx="533400" cy="1066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1371600" y="3962400"/>
            <a:ext cx="228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1600200" y="3962400"/>
            <a:ext cx="152400" cy="1219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1600200" y="3962400"/>
            <a:ext cx="609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600200" y="3962400"/>
            <a:ext cx="914400" cy="914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1600200" y="3962400"/>
            <a:ext cx="106680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22" name="Picture 4" descr="fig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66863"/>
            <a:ext cx="25527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wall.jpg"/>
          <p:cNvPicPr>
            <a:picLocks noChangeAspect="1"/>
          </p:cNvPicPr>
          <p:nvPr/>
        </p:nvPicPr>
        <p:blipFill>
          <a:blip r:embed="rId3" cstate="print"/>
          <a:srcRect l="3477" r="73260" b="47403"/>
          <a:stretch>
            <a:fillRect/>
          </a:stretch>
        </p:blipFill>
        <p:spPr bwMode="auto">
          <a:xfrm>
            <a:off x="2344738" y="1027113"/>
            <a:ext cx="14605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/>
          <p:nvPr/>
        </p:nvGrpSpPr>
        <p:grpSpPr bwMode="auto">
          <a:xfrm>
            <a:off x="2351088" y="3392488"/>
            <a:ext cx="6529387" cy="2043112"/>
            <a:chOff x="1584960" y="3648078"/>
            <a:chExt cx="6528801" cy="2042538"/>
          </a:xfrm>
        </p:grpSpPr>
        <p:sp>
          <p:nvSpPr>
            <p:cNvPr id="72723" name="TextBox 21"/>
            <p:cNvSpPr txBox="1">
              <a:spLocks noChangeArrowheads="1"/>
            </p:cNvSpPr>
            <p:nvPr/>
          </p:nvSpPr>
          <p:spPr bwMode="auto">
            <a:xfrm rot="5400000">
              <a:off x="7109681" y="4579187"/>
              <a:ext cx="1716056" cy="2921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>
                  <a:solidFill>
                    <a:srgbClr val="000000"/>
                  </a:solidFill>
                </a:rPr>
                <a:t>image from S. Seitz</a:t>
              </a:r>
              <a:endParaRPr lang="en-US" sz="1300" b="1">
                <a:solidFill>
                  <a:srgbClr val="000000"/>
                </a:solidFill>
              </a:endParaRPr>
            </a:p>
          </p:txBody>
        </p:sp>
        <p:pic>
          <p:nvPicPr>
            <p:cNvPr id="72724" name="Picture 24" descr="wall.jpg"/>
            <p:cNvPicPr>
              <a:picLocks noChangeAspect="1"/>
            </p:cNvPicPr>
            <p:nvPr/>
          </p:nvPicPr>
          <p:blipFill>
            <a:blip r:embed="rId3" cstate="print"/>
            <a:srcRect t="51581"/>
            <a:stretch>
              <a:fillRect/>
            </a:stretch>
          </p:blipFill>
          <p:spPr bwMode="auto">
            <a:xfrm>
              <a:off x="1584960" y="3648078"/>
              <a:ext cx="6278880" cy="204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" name="Picture 25" descr="wall.jpg"/>
          <p:cNvPicPr>
            <a:picLocks noChangeAspect="1"/>
          </p:cNvPicPr>
          <p:nvPr/>
        </p:nvPicPr>
        <p:blipFill>
          <a:blip r:embed="rId3" cstate="print"/>
          <a:srcRect l="71997" r="4642" b="47403"/>
          <a:stretch>
            <a:fillRect/>
          </a:stretch>
        </p:blipFill>
        <p:spPr bwMode="auto">
          <a:xfrm>
            <a:off x="7127875" y="1027113"/>
            <a:ext cx="14668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wall.jpg"/>
          <p:cNvPicPr>
            <a:picLocks noChangeAspect="1"/>
          </p:cNvPicPr>
          <p:nvPr/>
        </p:nvPicPr>
        <p:blipFill>
          <a:blip r:embed="rId3" cstate="print"/>
          <a:srcRect l="49899" r="28003" b="47403"/>
          <a:stretch>
            <a:fillRect/>
          </a:stretch>
        </p:blipFill>
        <p:spPr bwMode="auto">
          <a:xfrm>
            <a:off x="5630863" y="1027113"/>
            <a:ext cx="13874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wall.jpg"/>
          <p:cNvPicPr>
            <a:picLocks noChangeAspect="1"/>
          </p:cNvPicPr>
          <p:nvPr/>
        </p:nvPicPr>
        <p:blipFill>
          <a:blip r:embed="rId3" cstate="print"/>
          <a:srcRect l="27220" r="50101" b="47403"/>
          <a:stretch>
            <a:fillRect/>
          </a:stretch>
        </p:blipFill>
        <p:spPr bwMode="auto">
          <a:xfrm>
            <a:off x="3987800" y="1019175"/>
            <a:ext cx="1423988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8515350" y="2005013"/>
            <a:ext cx="102235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. . 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97532" y="64886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Grauman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168275"/>
            <a:ext cx="8229600" cy="1143000"/>
          </a:xfrm>
        </p:spPr>
        <p:txBody>
          <a:bodyPr/>
          <a:lstStyle/>
          <a:p>
            <a:r>
              <a:rPr lang="zh-CN" altLang="en-US" sz="4000" dirty="0"/>
              <a:t>如何拼接获得一张全景图</a:t>
            </a:r>
            <a:r>
              <a:rPr lang="en-US" sz="4000" dirty="0"/>
              <a:t>?</a:t>
            </a:r>
            <a:endParaRPr lang="en-US" sz="4000" dirty="0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843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err="1"/>
              <a:t>基本过程</a:t>
            </a:r>
            <a:endParaRPr lang="en-US" sz="2800" dirty="0"/>
          </a:p>
          <a:p>
            <a:pPr lvl="1"/>
            <a:r>
              <a:rPr lang="en-US" sz="2400" dirty="0" err="1"/>
              <a:t>从同一位置拍摄一系列图像</a:t>
            </a:r>
            <a:endParaRPr lang="en-US" sz="2400" dirty="0"/>
          </a:p>
          <a:p>
            <a:pPr lvl="2"/>
            <a:r>
              <a:rPr lang="en-US" sz="2000" dirty="0" err="1"/>
              <a:t>以相机光学中心旋转相机</a:t>
            </a:r>
            <a:endParaRPr lang="en-US" sz="2000" dirty="0"/>
          </a:p>
          <a:p>
            <a:pPr lvl="1"/>
            <a:r>
              <a:rPr lang="en-US" sz="2400" dirty="0" err="1"/>
              <a:t>计算第二张图像和第一张图像之间的变换</a:t>
            </a:r>
            <a:endParaRPr lang="en-US" sz="2400" dirty="0"/>
          </a:p>
          <a:p>
            <a:pPr lvl="1"/>
            <a:r>
              <a:rPr lang="en-US" sz="2400" dirty="0" err="1"/>
              <a:t>变换第二张图像与第一张图像重叠</a:t>
            </a:r>
            <a:endParaRPr lang="en-US" sz="2400" dirty="0"/>
          </a:p>
          <a:p>
            <a:pPr lvl="1"/>
            <a:r>
              <a:rPr lang="en-US" sz="2400" dirty="0" err="1"/>
              <a:t>融合两张图像创建一个拼接图</a:t>
            </a:r>
            <a:endParaRPr lang="en-US" sz="2400" dirty="0"/>
          </a:p>
          <a:p>
            <a:pPr lvl="1"/>
            <a:r>
              <a:rPr lang="en-US" sz="2400" dirty="0"/>
              <a:t>(</a:t>
            </a:r>
            <a:r>
              <a:rPr lang="en-US" sz="2400" dirty="0" err="1"/>
              <a:t>如果有更多图像</a:t>
            </a:r>
            <a:r>
              <a:rPr lang="zh-CN" altLang="en-US" sz="2400" dirty="0"/>
              <a:t>，</a:t>
            </a:r>
            <a:r>
              <a:rPr lang="en-US" sz="2400" dirty="0" err="1"/>
              <a:t>重复这个操作</a:t>
            </a:r>
            <a:r>
              <a:rPr lang="en-US" sz="2400" dirty="0"/>
              <a:t>)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73732" name="TextBox 3"/>
          <p:cNvSpPr txBox="1">
            <a:spLocks noChangeArrowheads="1"/>
          </p:cNvSpPr>
          <p:nvPr/>
        </p:nvSpPr>
        <p:spPr bwMode="auto">
          <a:xfrm>
            <a:off x="7273925" y="6516688"/>
            <a:ext cx="2555875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Steve Seitz</a:t>
            </a:r>
            <a:endParaRPr 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bldLvl="2" autoUpdateAnimBg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第十四章 运动与光流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8650" y="1295400"/>
            <a:ext cx="7886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基于块的运动估计</a:t>
            </a:r>
            <a:endParaRPr kumimoji="1" lang="en-US" altLang="zh-CN" sz="2800" dirty="0"/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9536" y="3070900"/>
            <a:ext cx="7886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参数化运动估计</a:t>
            </a:r>
            <a:endParaRPr kumimoji="1" lang="en-US" altLang="zh-CN" sz="2800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620" name="Object 4"/>
          <p:cNvGraphicFramePr>
            <a:graphicFrameLocks noChangeAspect="1"/>
          </p:cNvGraphicFramePr>
          <p:nvPr/>
        </p:nvGraphicFramePr>
        <p:xfrm>
          <a:off x="1198563" y="2092325"/>
          <a:ext cx="5900737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Equation" r:id="rId1" imgW="59436000" imgH="8839200" progId="Equation.3">
                  <p:embed/>
                </p:oleObj>
              </mc:Choice>
              <mc:Fallback>
                <p:oleObj name="Equation" r:id="rId1" imgW="59436000" imgH="8839200" progId="Equation.3">
                  <p:embed/>
                  <p:pic>
                    <p:nvPicPr>
                      <p:cNvPr id="0" name="Object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563" y="2092325"/>
                        <a:ext cx="5900737" cy="86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21" name="Text Box 5"/>
          <p:cNvSpPr txBox="1">
            <a:spLocks noChangeArrowheads="1"/>
          </p:cNvSpPr>
          <p:nvPr/>
        </p:nvSpPr>
        <p:spPr bwMode="auto">
          <a:xfrm>
            <a:off x="660400" y="2881313"/>
            <a:ext cx="1676400" cy="4270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200" dirty="0">
                <a:latin typeface="Arial Unicode MS" pitchFamily="34" charset="-128"/>
              </a:rPr>
              <a:t>最小化</a:t>
            </a:r>
            <a:endParaRPr lang="en-US" sz="2200" dirty="0">
              <a:latin typeface="Arial Unicode MS" pitchFamily="34" charset="-128"/>
            </a:endParaRPr>
          </a:p>
        </p:txBody>
      </p:sp>
      <p:sp>
        <p:nvSpPr>
          <p:cNvPr id="239622" name="Text Box 6"/>
          <p:cNvSpPr txBox="1">
            <a:spLocks noChangeArrowheads="1"/>
          </p:cNvSpPr>
          <p:nvPr/>
        </p:nvSpPr>
        <p:spPr bwMode="auto">
          <a:xfrm>
            <a:off x="749300" y="1663700"/>
            <a:ext cx="7937500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200" dirty="0">
                <a:latin typeface="Arial Unicode MS" pitchFamily="34" charset="-128"/>
              </a:rPr>
              <a:t>假设图像块中的所有像素有单一速度</a:t>
            </a:r>
            <a:endParaRPr lang="en-US" sz="2200" dirty="0">
              <a:latin typeface="Arial Unicode MS" pitchFamily="34" charset="-128"/>
            </a:endParaRPr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325563" y="3457575"/>
          <a:ext cx="5340350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6" name="Equation" r:id="rId3" imgW="54559200" imgH="12192000" progId="Equation.3">
                  <p:embed/>
                </p:oleObj>
              </mc:Choice>
              <mc:Fallback>
                <p:oleObj name="Equation" r:id="rId3" imgW="54559200" imgH="12192000" progId="Equation.3">
                  <p:embed/>
                  <p:pic>
                    <p:nvPicPr>
                      <p:cNvPr id="0" name="Object 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3457575"/>
                        <a:ext cx="5340350" cy="1182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4" name="Object 8"/>
          <p:cNvGraphicFramePr>
            <a:graphicFrameLocks noChangeAspect="1"/>
          </p:cNvGraphicFramePr>
          <p:nvPr/>
        </p:nvGraphicFramePr>
        <p:xfrm>
          <a:off x="2187575" y="4789488"/>
          <a:ext cx="4022725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7" name="Equation" r:id="rId5" imgW="36576000" imgH="6400800" progId="Equation.3">
                  <p:embed/>
                </p:oleObj>
              </mc:Choice>
              <mc:Fallback>
                <p:oleObj name="Equation" r:id="rId5" imgW="36576000" imgH="6400800" progId="Equation.3">
                  <p:embed/>
                  <p:pic>
                    <p:nvPicPr>
                      <p:cNvPr id="0" name="Object 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4789488"/>
                        <a:ext cx="4022725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25" name="Text Box 9"/>
          <p:cNvSpPr txBox="1">
            <a:spLocks noChangeArrowheads="1"/>
          </p:cNvSpPr>
          <p:nvPr/>
        </p:nvSpPr>
        <p:spPr bwMode="auto">
          <a:xfrm>
            <a:off x="685800" y="5638800"/>
            <a:ext cx="8077200" cy="4270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200" dirty="0">
                <a:latin typeface="Arial Unicode MS" pitchFamily="34" charset="-128"/>
              </a:rPr>
              <a:t>LHS: </a:t>
            </a:r>
            <a:r>
              <a:rPr lang="zh-CN" altLang="en-US" sz="2200" dirty="0">
                <a:latin typeface="Arial Unicode MS" pitchFamily="34" charset="-128"/>
              </a:rPr>
              <a:t>求和</a:t>
            </a:r>
            <a:r>
              <a:rPr lang="en-US" sz="2200" dirty="0">
                <a:latin typeface="Arial Unicode MS" pitchFamily="34" charset="-128"/>
              </a:rPr>
              <a:t>2x2</a:t>
            </a:r>
            <a:r>
              <a:rPr lang="zh-CN" altLang="en-US" sz="2200" dirty="0">
                <a:latin typeface="Arial Unicode MS" pitchFamily="34" charset="-128"/>
              </a:rPr>
              <a:t>外积梯度向量</a:t>
            </a:r>
            <a:endParaRPr lang="en-US" sz="2200" dirty="0">
              <a:latin typeface="Arial Unicode MS" pitchFamily="34" charset="-128"/>
            </a:endParaRPr>
          </a:p>
        </p:txBody>
      </p:sp>
      <p:sp>
        <p:nvSpPr>
          <p:cNvPr id="239626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153400" cy="990600"/>
          </a:xfrm>
        </p:spPr>
        <p:txBody>
          <a:bodyPr/>
          <a:lstStyle/>
          <a:p>
            <a:r>
              <a:rPr lang="zh-CN" altLang="en-US" dirty="0"/>
              <a:t>块平移</a:t>
            </a:r>
            <a:r>
              <a:rPr lang="en-US" dirty="0"/>
              <a:t>[Lucas-</a:t>
            </a:r>
            <a:r>
              <a:rPr lang="en-US" dirty="0" err="1"/>
              <a:t>Kanade</a:t>
            </a:r>
            <a:r>
              <a:rPr lang="en-US" dirty="0"/>
              <a:t>]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99282" y="6488668"/>
            <a:ext cx="8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Szeliski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80772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今天</a:t>
            </a:r>
            <a:r>
              <a:rPr lang="en-US" altLang="zh-CN" dirty="0"/>
              <a:t>: “</a:t>
            </a:r>
            <a:r>
              <a:rPr lang="zh-CN" altLang="en-US" dirty="0"/>
              <a:t>流</a:t>
            </a:r>
            <a:r>
              <a:rPr lang="en-US" altLang="zh-CN" dirty="0"/>
              <a:t>”, “</a:t>
            </a:r>
            <a:r>
              <a:rPr lang="zh-CN" altLang="en-US" dirty="0"/>
              <a:t>参数化运动</a:t>
            </a:r>
            <a:r>
              <a:rPr lang="en-US" altLang="zh-CN" dirty="0"/>
              <a:t>”</a:t>
            </a:r>
            <a:endParaRPr lang="en-US" dirty="0"/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两个预先假定的时域帧</a:t>
            </a:r>
            <a:r>
              <a:rPr lang="en-US" altLang="zh-CN" dirty="0"/>
              <a:t>…</a:t>
            </a:r>
            <a:r>
              <a:rPr lang="zh-CN" altLang="en-US" dirty="0"/>
              <a:t>跟踪或分析空域</a:t>
            </a:r>
            <a:r>
              <a:rPr lang="en-US" altLang="zh-CN" dirty="0"/>
              <a:t>-</a:t>
            </a:r>
            <a:r>
              <a:rPr lang="zh-CN" altLang="en-US" dirty="0"/>
              <a:t>时域梯度</a:t>
            </a:r>
            <a:endParaRPr lang="en-US" altLang="zh-CN" b="1" dirty="0"/>
          </a:p>
        </p:txBody>
      </p:sp>
      <p:sp>
        <p:nvSpPr>
          <p:cNvPr id="13327" name="AutoShape 19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676400" y="1946275"/>
            <a:ext cx="2241550" cy="23209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676400" y="1905000"/>
            <a:ext cx="2286000" cy="2438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800" y="4648200"/>
            <a:ext cx="39624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C00000"/>
                </a:solidFill>
                <a:latin typeface="+mn-lt"/>
              </a:rPr>
              <a:t>  </a:t>
            </a:r>
            <a:r>
              <a:rPr lang="zh-CN" altLang="en-US" sz="2000" b="1" i="1" dirty="0">
                <a:solidFill>
                  <a:srgbClr val="C00000"/>
                </a:solidFill>
                <a:latin typeface="+mn-lt"/>
              </a:rPr>
              <a:t>稀疏或密集第一帧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C00000"/>
                </a:solidFill>
                <a:latin typeface="+mn-lt"/>
              </a:rPr>
              <a:t>  </a:t>
            </a:r>
            <a:r>
              <a:rPr lang="zh-CN" altLang="en-US" sz="2000" b="1" i="1" dirty="0">
                <a:solidFill>
                  <a:srgbClr val="C00000"/>
                </a:solidFill>
                <a:latin typeface="+mn-lt"/>
              </a:rPr>
              <a:t>在第二帧中搜索对应块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C00000"/>
                </a:solidFill>
                <a:latin typeface="+mn-lt"/>
              </a:rPr>
              <a:t>  </a:t>
            </a:r>
            <a:r>
              <a:rPr lang="zh-CN" altLang="en-US" sz="2000" b="1" i="1" dirty="0">
                <a:solidFill>
                  <a:srgbClr val="C00000"/>
                </a:solidFill>
                <a:latin typeface="+mn-lt"/>
              </a:rPr>
              <a:t>根据位置改变确定运动模型参数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900" b="1" i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28" name="Straight Arrow Connector 27"/>
          <p:cNvCxnSpPr>
            <a:endCxn id="13322" idx="1"/>
          </p:cNvCxnSpPr>
          <p:nvPr/>
        </p:nvCxnSpPr>
        <p:spPr bwMode="auto">
          <a:xfrm rot="16200000" flipH="1">
            <a:off x="2775557" y="2329843"/>
            <a:ext cx="255216" cy="1675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endCxn id="13326" idx="7"/>
          </p:cNvCxnSpPr>
          <p:nvPr/>
        </p:nvCxnSpPr>
        <p:spPr bwMode="auto">
          <a:xfrm rot="5400000">
            <a:off x="3213734" y="2860936"/>
            <a:ext cx="104403" cy="213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endCxn id="13325" idx="0"/>
          </p:cNvCxnSpPr>
          <p:nvPr/>
        </p:nvCxnSpPr>
        <p:spPr bwMode="auto">
          <a:xfrm rot="10800000" flipH="1">
            <a:off x="1893888" y="2830168"/>
            <a:ext cx="447750" cy="2773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13324" idx="7"/>
          </p:cNvCxnSpPr>
          <p:nvPr/>
        </p:nvCxnSpPr>
        <p:spPr bwMode="auto">
          <a:xfrm rot="16200000" flipH="1" flipV="1">
            <a:off x="2556137" y="3372803"/>
            <a:ext cx="243259" cy="2153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8" name="Straight Arrow Connector 37"/>
          <p:cNvCxnSpPr>
            <a:endCxn id="13323" idx="6"/>
          </p:cNvCxnSpPr>
          <p:nvPr/>
        </p:nvCxnSpPr>
        <p:spPr bwMode="auto">
          <a:xfrm rot="5400000" flipH="1">
            <a:off x="3151846" y="3661434"/>
            <a:ext cx="226591" cy="3563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676400" y="1981200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 err="1"/>
              <a:t>,v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endParaRPr lang="en-US" dirty="0"/>
          </a:p>
        </p:txBody>
      </p:sp>
      <p:graphicFrame>
        <p:nvGraphicFramePr>
          <p:cNvPr id="513026" name="Object 2"/>
          <p:cNvGraphicFramePr>
            <a:graphicFrameLocks noChangeAspect="1"/>
          </p:cNvGraphicFramePr>
          <p:nvPr/>
        </p:nvGraphicFramePr>
        <p:xfrm>
          <a:off x="762000" y="5181600"/>
          <a:ext cx="2971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" name="Equation" r:id="rId1" imgW="35661600" imgH="10972800" progId="Equation.3">
                  <p:embed/>
                </p:oleObj>
              </mc:Choice>
              <mc:Fallback>
                <p:oleObj name="Equation" r:id="rId1" imgW="35661600" imgH="10972800" progId="Equation.3">
                  <p:embed/>
                  <p:pic>
                    <p:nvPicPr>
                      <p:cNvPr id="0" name="Object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181600"/>
                        <a:ext cx="29718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7" name="Object 4"/>
          <p:cNvGraphicFramePr>
            <a:graphicFrameLocks noChangeAspect="1"/>
          </p:cNvGraphicFramePr>
          <p:nvPr/>
        </p:nvGraphicFramePr>
        <p:xfrm>
          <a:off x="4648200" y="2057400"/>
          <a:ext cx="35512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7" name="Equation" r:id="rId3" imgW="40843200" imgH="11582400" progId="Equation.3">
                  <p:embed/>
                </p:oleObj>
              </mc:Choice>
              <mc:Fallback>
                <p:oleObj name="Equation" r:id="rId3" imgW="40843200" imgH="115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057400"/>
                        <a:ext cx="355123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687888" y="3413125"/>
          <a:ext cx="347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8" name="Equation" r:id="rId5" imgW="39928800" imgH="11582400" progId="Equation.3">
                  <p:embed/>
                </p:oleObj>
              </mc:Choice>
              <mc:Fallback>
                <p:oleObj name="Equation" r:id="rId5" imgW="39928800" imgH="115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3413125"/>
                        <a:ext cx="34702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343400" y="1752600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对齐模型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43400" y="3048000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现在，视差模型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 bwMode="auto">
          <a:xfrm rot="19268727">
            <a:off x="3642072" y="4616023"/>
            <a:ext cx="1220624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第十五章 立体视觉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EECS 498-007 Lecture 2 - </a:t>
            </a:r>
            <a:fld id="{AC1089D3-84F4-7045-A571-C61BEF9B13BC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8650" y="1295400"/>
            <a:ext cx="78867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1.</a:t>
            </a:r>
            <a:r>
              <a:rPr kumimoji="1" lang="zh-CN" altLang="en-US" sz="2800" dirty="0"/>
              <a:t>双目视觉系统的几何模型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2.</a:t>
            </a:r>
            <a:r>
              <a:rPr kumimoji="1" lang="zh-CN" altLang="en-US" sz="2800" dirty="0"/>
              <a:t>对极几何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1" cstate="print"/>
          <a:srcRect l="16959" t="14497" r="15958" b="4240"/>
          <a:stretch>
            <a:fillRect/>
          </a:stretch>
        </p:blipFill>
        <p:spPr bwMode="auto">
          <a:xfrm>
            <a:off x="76200" y="0"/>
            <a:ext cx="8915400" cy="685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965450" y="6057900"/>
            <a:ext cx="2044700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基线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2" name="Group 15"/>
          <p:cNvGrpSpPr/>
          <p:nvPr/>
        </p:nvGrpSpPr>
        <p:grpSpPr bwMode="auto">
          <a:xfrm>
            <a:off x="855663" y="5259388"/>
            <a:ext cx="1708150" cy="830997"/>
            <a:chOff x="855549" y="5259250"/>
            <a:chExt cx="1708236" cy="831121"/>
          </a:xfrm>
        </p:grpSpPr>
        <p:sp>
          <p:nvSpPr>
            <p:cNvPr id="57364" name="TextBox 8"/>
            <p:cNvSpPr txBox="1">
              <a:spLocks noChangeArrowheads="1"/>
            </p:cNvSpPr>
            <p:nvPr/>
          </p:nvSpPr>
          <p:spPr bwMode="auto">
            <a:xfrm>
              <a:off x="855549" y="5259250"/>
              <a:ext cx="1708236" cy="8311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光学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中心</a:t>
              </a:r>
              <a:r>
                <a:rPr lang="en-US" sz="2400" dirty="0">
                  <a:solidFill>
                    <a:schemeClr val="bg1"/>
                  </a:solidFill>
                </a:rPr>
                <a:t>(</a:t>
              </a:r>
              <a:r>
                <a:rPr lang="zh-CN" altLang="en-US" sz="2400" dirty="0">
                  <a:solidFill>
                    <a:schemeClr val="bg1"/>
                  </a:solidFill>
                </a:rPr>
                <a:t>左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57365" name="Straight Arrow Connector 10"/>
            <p:cNvCxnSpPr>
              <a:cxnSpLocks noChangeShapeType="1"/>
            </p:cNvCxnSpPr>
            <p:nvPr/>
          </p:nvCxnSpPr>
          <p:spPr bwMode="auto">
            <a:xfrm flipV="1">
              <a:off x="1797012" y="5473728"/>
              <a:ext cx="620721" cy="511182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tailEnd type="arrow" w="med" len="med"/>
            </a:ln>
          </p:spPr>
        </p:cxnSp>
      </p:grpSp>
      <p:grpSp>
        <p:nvGrpSpPr>
          <p:cNvPr id="3" name="Group 14"/>
          <p:cNvGrpSpPr/>
          <p:nvPr/>
        </p:nvGrpSpPr>
        <p:grpSpPr bwMode="auto">
          <a:xfrm>
            <a:off x="7310438" y="4926012"/>
            <a:ext cx="1971675" cy="830997"/>
            <a:chOff x="7310475" y="4926033"/>
            <a:chExt cx="1971702" cy="831121"/>
          </a:xfrm>
        </p:grpSpPr>
        <p:sp>
          <p:nvSpPr>
            <p:cNvPr id="57362" name="TextBox 7"/>
            <p:cNvSpPr txBox="1">
              <a:spLocks noChangeArrowheads="1"/>
            </p:cNvSpPr>
            <p:nvPr/>
          </p:nvSpPr>
          <p:spPr bwMode="auto">
            <a:xfrm>
              <a:off x="7573941" y="4926033"/>
              <a:ext cx="1708236" cy="8311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光学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中心</a:t>
              </a:r>
              <a:r>
                <a:rPr lang="en-US" sz="2400" dirty="0">
                  <a:solidFill>
                    <a:schemeClr val="bg1"/>
                  </a:solidFill>
                </a:rPr>
                <a:t>(</a:t>
              </a:r>
              <a:r>
                <a:rPr lang="zh-CN" altLang="en-US" sz="2400" dirty="0">
                  <a:solidFill>
                    <a:schemeClr val="bg1"/>
                  </a:solidFill>
                </a:rPr>
                <a:t>右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57363" name="Straight Arrow Connector 11"/>
            <p:cNvCxnSpPr>
              <a:cxnSpLocks noChangeShapeType="1"/>
            </p:cNvCxnSpPr>
            <p:nvPr/>
          </p:nvCxnSpPr>
          <p:spPr bwMode="auto">
            <a:xfrm rot="10800000">
              <a:off x="7310475" y="5437215"/>
              <a:ext cx="365130" cy="255590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tailEnd type="arrow" w="med" len="med"/>
            </a:ln>
          </p:spPr>
        </p:cxn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63525" y="4232275"/>
            <a:ext cx="105886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 err="1">
                <a:solidFill>
                  <a:schemeClr val="bg1"/>
                </a:solidFill>
              </a:rPr>
              <a:t>焦距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7353" name="Rectangle 17"/>
          <p:cNvSpPr>
            <a:spLocks noChangeArrowheads="1"/>
          </p:cNvSpPr>
          <p:nvPr/>
        </p:nvSpPr>
        <p:spPr bwMode="auto">
          <a:xfrm>
            <a:off x="336550" y="434975"/>
            <a:ext cx="3359150" cy="102235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922962" y="398463"/>
            <a:ext cx="1204911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err="1">
                <a:solidFill>
                  <a:schemeClr val="bg1"/>
                </a:solidFill>
              </a:rPr>
              <a:t>物体点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265738" y="2479675"/>
            <a:ext cx="1935162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 err="1">
                <a:solidFill>
                  <a:schemeClr val="bg1"/>
                </a:solidFill>
              </a:rPr>
              <a:t>深度</a:t>
            </a:r>
            <a:r>
              <a:rPr lang="en-US" sz="2400" b="1" dirty="0" err="1">
                <a:solidFill>
                  <a:schemeClr val="bg1"/>
                </a:solidFill>
              </a:rPr>
              <a:t>p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 bwMode="auto">
          <a:xfrm>
            <a:off x="446088" y="2808288"/>
            <a:ext cx="2263775" cy="1497012"/>
            <a:chOff x="446032" y="2808279"/>
            <a:chExt cx="2263805" cy="1497033"/>
          </a:xfrm>
        </p:grpSpPr>
        <p:sp>
          <p:nvSpPr>
            <p:cNvPr id="57360" name="TextBox 20"/>
            <p:cNvSpPr txBox="1">
              <a:spLocks noChangeArrowheads="1"/>
            </p:cNvSpPr>
            <p:nvPr/>
          </p:nvSpPr>
          <p:spPr bwMode="auto">
            <a:xfrm>
              <a:off x="446032" y="2808279"/>
              <a:ext cx="1898676" cy="4616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图像点</a:t>
              </a:r>
              <a:r>
                <a:rPr lang="en-US" sz="2400" dirty="0">
                  <a:solidFill>
                    <a:schemeClr val="bg1"/>
                  </a:solidFill>
                </a:rPr>
                <a:t>(</a:t>
              </a:r>
              <a:r>
                <a:rPr lang="zh-CN" altLang="en-US" sz="2400" dirty="0">
                  <a:solidFill>
                    <a:schemeClr val="bg1"/>
                  </a:solidFill>
                </a:rPr>
                <a:t>左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57361" name="Straight Arrow Connector 23"/>
            <p:cNvCxnSpPr>
              <a:cxnSpLocks noChangeShapeType="1"/>
            </p:cNvCxnSpPr>
            <p:nvPr/>
          </p:nvCxnSpPr>
          <p:spPr bwMode="auto">
            <a:xfrm>
              <a:off x="1468395" y="3429000"/>
              <a:ext cx="1241442" cy="876312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tailEnd type="arrow" w="med" len="med"/>
            </a:ln>
          </p:spPr>
        </p:cxnSp>
      </p:grpSp>
      <p:grpSp>
        <p:nvGrpSpPr>
          <p:cNvPr id="5" name="Group 26"/>
          <p:cNvGrpSpPr/>
          <p:nvPr/>
        </p:nvGrpSpPr>
        <p:grpSpPr bwMode="auto">
          <a:xfrm>
            <a:off x="7127875" y="2808288"/>
            <a:ext cx="2198688" cy="1387475"/>
            <a:chOff x="7127910" y="2808279"/>
            <a:chExt cx="2198655" cy="1387494"/>
          </a:xfrm>
        </p:grpSpPr>
        <p:sp>
          <p:nvSpPr>
            <p:cNvPr id="57358" name="TextBox 21"/>
            <p:cNvSpPr txBox="1">
              <a:spLocks noChangeArrowheads="1"/>
            </p:cNvSpPr>
            <p:nvPr/>
          </p:nvSpPr>
          <p:spPr bwMode="auto">
            <a:xfrm>
              <a:off x="7200936" y="2808279"/>
              <a:ext cx="2125629" cy="4616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图像点</a:t>
              </a:r>
              <a:r>
                <a:rPr lang="en-US" sz="2400" dirty="0">
                  <a:solidFill>
                    <a:schemeClr val="bg1"/>
                  </a:solidFill>
                </a:rPr>
                <a:t> (</a:t>
              </a:r>
              <a:r>
                <a:rPr lang="zh-CN" altLang="en-US" sz="2400" dirty="0">
                  <a:solidFill>
                    <a:schemeClr val="bg1"/>
                  </a:solidFill>
                </a:rPr>
                <a:t>右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57359" name="Straight Arrow Connector 25"/>
            <p:cNvCxnSpPr>
              <a:cxnSpLocks noChangeShapeType="1"/>
            </p:cNvCxnSpPr>
            <p:nvPr/>
          </p:nvCxnSpPr>
          <p:spPr bwMode="auto">
            <a:xfrm rot="10800000" flipV="1">
              <a:off x="7127910" y="3684591"/>
              <a:ext cx="584208" cy="511182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9" grpId="0"/>
      <p:bldP spid="20" grpId="0"/>
    </p:bldLst>
  </p:timing>
</p:sld>
</file>

<file path=ppt/tags/tag1.xml><?xml version="1.0" encoding="utf-8"?>
<p:tagLst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0.xml><?xml version="1.0" encoding="utf-8"?>
<p:tagLst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1.xml><?xml version="1.0" encoding="utf-8"?>
<p:tagLst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2.xml><?xml version="1.0" encoding="utf-8"?>
<p:tagLst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3.xml><?xml version="1.0" encoding="utf-8"?>
<p:tagLst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4.xml><?xml version="1.0" encoding="utf-8"?>
<p:tagLst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5.xml><?xml version="1.0" encoding="utf-8"?>
<p:tagLst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6.xml><?xml version="1.0" encoding="utf-8"?>
<p:tagLst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17.xml><?xml version="1.0" encoding="utf-8"?>
<p:tagLst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18.xml><?xml version="1.0" encoding="utf-8"?>
<p:tagLst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19.xml><?xml version="1.0" encoding="utf-8"?>
<p:tagLst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2.xml><?xml version="1.0" encoding="utf-8"?>
<p:tagLst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0.xml><?xml version="1.0" encoding="utf-8"?>
<p:tagLst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21.xml><?xml version="1.0" encoding="utf-8"?>
<p:tagLst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ags/tag22.xml><?xml version="1.0" encoding="utf-8"?>
<p:tagLst xmlns:p="http://schemas.openxmlformats.org/presentationml/2006/main">
  <p:tag name="SOURCE" val="\documentclass{slides}\pagestyle{empty}&#10;\begin{document}&#10;\[&#10;a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6.875"/>
</p:tagLst>
</file>

<file path=ppt/tags/tag23.xml><?xml version="1.0" encoding="utf-8"?>
<p:tagLst xmlns:p="http://schemas.openxmlformats.org/presentationml/2006/main">
  <p:tag name="SOURCE" val="\documentclass{slides}\pagestyle{empty}&#10;\begin{document}&#10;\[&#10;b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9.75"/>
</p:tagLst>
</file>

<file path=ppt/tags/tag24.xml><?xml version="1.0" encoding="utf-8"?>
<p:tagLst xmlns:p="http://schemas.openxmlformats.org/presentationml/2006/main">
  <p:tag name="SOURCE" val="\documentclass{slides}\pagestyle{empty}&#10;\begin{document}&#10;\[&#10;(i,j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57.5"/>
</p:tagLst>
</file>

<file path=ppt/tags/tag25.xml><?xml version="1.0" encoding="utf-8"?>
<p:tagLst xmlns:p="http://schemas.openxmlformats.org/presentationml/2006/main">
  <p:tag name="SOURCE" val="\documentclass{slides}\pagestyle{empty}&#10;\begin{document}&#10;\[&#10;(i+1,j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26.xml><?xml version="1.0" encoding="utf-8"?>
<p:tagLst xmlns:p="http://schemas.openxmlformats.org/presentationml/2006/main">
  <p:tag name="SOURCE" val="\documentclass{slides}\pagestyle{empty}&#10;\begin{document}&#10;\[&#10;(i+1,j+1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64.375"/>
</p:tagLst>
</file>

<file path=ppt/tags/tag27.xml><?xml version="1.0" encoding="utf-8"?>
<p:tagLst xmlns:p="http://schemas.openxmlformats.org/presentationml/2006/main">
  <p:tag name="SOURCE" val="\documentclass{slides}\pagestyle{empty}&#10;\begin{document}&#10;\[&#10;(i,j+1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28.xml><?xml version="1.0" encoding="utf-8"?>
<p:tagLst xmlns:p="http://schemas.openxmlformats.org/presentationml/2006/main">
  <p:tag name="SOURCE" val="\documentclass{slides}\pagestyle{empty}&#10;\begin{document}&#10;\[&#10;(x,y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83.625"/>
</p:tagLst>
</file>

<file path=ppt/tags/tag29.xml><?xml version="1.0" encoding="utf-8"?>
<p:tagLst xmlns:p="http://schemas.openxmlformats.org/presentationml/2006/main">
  <p:tag name="SOURCE" val="\documentclass{slides}\pagestyle{empty}&#10;\begin{document}&#10;\begin{eqnarray*}&#10;f(x,y)  = &amp; (1-a)(1-b) &amp;f[i,j] \\&#10;&amp; +  a(1-b) &amp; f[i+1,j] \\&#10;&amp; + ab &amp; f[i+1,j+1] \\&#10;&amp; + (1-a)b &amp; f[i,j+1]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454.375"/>
</p:tagLst>
</file>

<file path=ppt/tags/tag3.xml><?xml version="1.0" encoding="utf-8"?>
<p:tagLst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0.xml><?xml version="1.0" encoding="utf-8"?>
<p:tagLst xmlns:p="http://schemas.openxmlformats.org/presentationml/2006/main">
  <p:tag name="KSO_WPP_MARK_KEY" val="999f9dc3-a98c-4e50-9070-174bde742c7b"/>
  <p:tag name="COMMONDATA" val="eyJoZGlkIjoiN2YzNjBkOTgyNWQ1YTMxYzM3MzMwNWFiODNmOWIzYWMifQ=="/>
</p:tagLst>
</file>

<file path=ppt/tags/tag4.xml><?xml version="1.0" encoding="utf-8"?>
<p:tagLst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5.xml><?xml version="1.0" encoding="utf-8"?>
<p:tagLst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6.xml><?xml version="1.0" encoding="utf-8"?>
<p:tagLst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7.xml><?xml version="1.0" encoding="utf-8"?>
<p:tagLst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8.xml><?xml version="1.0" encoding="utf-8"?>
<p:tagLst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9.xml><?xml version="1.0" encoding="utf-8"?>
<p:tagLst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Johnson NN cla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9599</Words>
  <Application>WPS 演示</Application>
  <PresentationFormat>全屏显示(4:3)</PresentationFormat>
  <Paragraphs>1767</Paragraphs>
  <Slides>103</Slides>
  <Notes>51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25</vt:i4>
      </vt:variant>
      <vt:variant>
        <vt:lpstr>幻灯片标题</vt:lpstr>
      </vt:variant>
      <vt:variant>
        <vt:i4>103</vt:i4>
      </vt:variant>
    </vt:vector>
  </HeadingPairs>
  <TitlesOfParts>
    <vt:vector size="157" baseType="lpstr">
      <vt:lpstr>Arial</vt:lpstr>
      <vt:lpstr>宋体</vt:lpstr>
      <vt:lpstr>Wingdings</vt:lpstr>
      <vt:lpstr>Calibri</vt:lpstr>
      <vt:lpstr>微软雅黑</vt:lpstr>
      <vt:lpstr>Arial Unicode MS</vt:lpstr>
      <vt:lpstr>Arial</vt:lpstr>
      <vt:lpstr>Monotype Sorts</vt:lpstr>
      <vt:lpstr>Tahoma</vt:lpstr>
      <vt:lpstr>Courier New</vt:lpstr>
      <vt:lpstr>楷体</vt:lpstr>
      <vt:lpstr>MS PGothic</vt:lpstr>
      <vt:lpstr>Cambria Math</vt:lpstr>
      <vt:lpstr>Lucida Sans</vt:lpstr>
      <vt:lpstr>Lucida Sans Unicode</vt:lpstr>
      <vt:lpstr>Arial Unicode MS</vt:lpstr>
      <vt:lpstr>Times New Roman</vt:lpstr>
      <vt:lpstr>Symbol</vt:lpstr>
      <vt:lpstr>AvantGarde Bk BT</vt:lpstr>
      <vt:lpstr>Segoe Print</vt:lpstr>
      <vt:lpstr>Calibri</vt:lpstr>
      <vt:lpstr>等线</vt:lpstr>
      <vt:lpstr>Mangal</vt:lpstr>
      <vt:lpstr>DejaVu Math TeX Gyre</vt:lpstr>
      <vt:lpstr>Calibri Light</vt:lpstr>
      <vt:lpstr>Wingdings</vt:lpstr>
      <vt:lpstr>等线 Light</vt:lpstr>
      <vt:lpstr>Office Theme</vt:lpstr>
      <vt:lpstr>JJohnson NN class</vt:lpstr>
      <vt:lpstr>Equation.3</vt:lpstr>
      <vt:lpstr>Equation.3</vt:lpstr>
      <vt:lpstr>Equation.3</vt:lpstr>
      <vt:lpstr>PBrush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计算机视觉 课程内容总结</vt:lpstr>
      <vt:lpstr>第一章 绪论</vt:lpstr>
      <vt:lpstr>什么是计算机视觉?</vt:lpstr>
      <vt:lpstr>计算机视觉的主要应用</vt:lpstr>
      <vt:lpstr>课程目标</vt:lpstr>
      <vt:lpstr>第二章 图像形成</vt:lpstr>
      <vt:lpstr>2.1针孔相机</vt:lpstr>
      <vt:lpstr>2.3几何模型</vt:lpstr>
      <vt:lpstr>2.3几何模型-内部参数</vt:lpstr>
      <vt:lpstr>2.3几何模型-外部参数</vt:lpstr>
      <vt:lpstr>第三章 图像滤波与边缘检测</vt:lpstr>
      <vt:lpstr>3.3 图像滤波</vt:lpstr>
      <vt:lpstr>3.3 图像滤波—高斯滤波</vt:lpstr>
      <vt:lpstr>3.3 图像滤波—高斯滤波</vt:lpstr>
      <vt:lpstr>3.3 图像滤波—高斯滤波</vt:lpstr>
      <vt:lpstr>3.4 模板匹配</vt:lpstr>
      <vt:lpstr>3.5 边缘检测</vt:lpstr>
      <vt:lpstr>3.5 边缘检测</vt:lpstr>
      <vt:lpstr>3.5 边缘检测—组合检测子</vt:lpstr>
      <vt:lpstr>3.5 边缘检测— 图像梯度</vt:lpstr>
      <vt:lpstr>3.5 边缘检测—噪声影响</vt:lpstr>
      <vt:lpstr>3.5 边缘检测—Gaussian-Laplace检测子</vt:lpstr>
      <vt:lpstr>3.5 边缘检测 </vt:lpstr>
      <vt:lpstr>3.5 边缘检测—Canny检测子</vt:lpstr>
      <vt:lpstr>3.5 边缘检测—性能评估</vt:lpstr>
      <vt:lpstr>3.5 边缘检测—性能评估</vt:lpstr>
      <vt:lpstr>第四章-多尺度空间</vt:lpstr>
      <vt:lpstr>第五章-局部特征提取</vt:lpstr>
      <vt:lpstr>5.2.Harris角点检测</vt:lpstr>
      <vt:lpstr>5.2.Harris角点检测</vt:lpstr>
      <vt:lpstr>5.2.Harris角点检测— 角点响应函数</vt:lpstr>
      <vt:lpstr>5.2.Harris角点检测</vt:lpstr>
      <vt:lpstr>5.6. SIFT算法</vt:lpstr>
      <vt:lpstr>5.6. SIFT算法</vt:lpstr>
      <vt:lpstr>5.6. SIFT算法</vt:lpstr>
      <vt:lpstr>5.6. SIFT算法</vt:lpstr>
      <vt:lpstr>5.6. SIFT算法</vt:lpstr>
      <vt:lpstr>5.6. SIFT算法</vt:lpstr>
      <vt:lpstr>5.6. SIFT算法</vt:lpstr>
      <vt:lpstr>举例：图像匹配</vt:lpstr>
      <vt:lpstr>PowerPoint 演示文稿</vt:lpstr>
      <vt:lpstr>PowerPoint 演示文稿</vt:lpstr>
      <vt:lpstr>PowerPoint 演示文稿</vt:lpstr>
      <vt:lpstr>PowerPoint 演示文稿</vt:lpstr>
      <vt:lpstr>第六章-机器学习与图像分类</vt:lpstr>
      <vt:lpstr>最近邻分类</vt:lpstr>
      <vt:lpstr>参数化方法：线性分类器</vt:lpstr>
      <vt:lpstr>线性分类器: 三个角度</vt:lpstr>
      <vt:lpstr>多类 SVM 损失</vt:lpstr>
      <vt:lpstr>交叉熵损失(多元Logistic回归)</vt:lpstr>
      <vt:lpstr>随机梯度速降(SGD)</vt:lpstr>
      <vt:lpstr>第七章-神经网络</vt:lpstr>
      <vt:lpstr>神经网络</vt:lpstr>
      <vt:lpstr>激活函数</vt:lpstr>
      <vt:lpstr>深度神经网络</vt:lpstr>
      <vt:lpstr>后向传播算法: 举例</vt:lpstr>
      <vt:lpstr>另一个示例</vt:lpstr>
      <vt:lpstr>第八章-卷积神经网络</vt:lpstr>
      <vt:lpstr>卷积网络LeNet-5</vt:lpstr>
      <vt:lpstr>卷积层Convolution Layer</vt:lpstr>
      <vt:lpstr>感受野</vt:lpstr>
      <vt:lpstr>卷积步长</vt:lpstr>
      <vt:lpstr>卷积总结</vt:lpstr>
      <vt:lpstr>卷积举例</vt:lpstr>
      <vt:lpstr>最大池化</vt:lpstr>
      <vt:lpstr>举例: LeNet-5</vt:lpstr>
      <vt:lpstr>第九章-第十二章  图像分类、语义分割、目标检测</vt:lpstr>
      <vt:lpstr>第九章-第十二章  图像分类、语义分割、目标检测</vt:lpstr>
      <vt:lpstr>图像分类</vt:lpstr>
      <vt:lpstr>图像分类</vt:lpstr>
      <vt:lpstr>目标检测</vt:lpstr>
      <vt:lpstr>R-CNN: 测试</vt:lpstr>
      <vt:lpstr>区域分割定义</vt:lpstr>
      <vt:lpstr>语义分割: 滑动窗口</vt:lpstr>
      <vt:lpstr>语义分割: 全卷积网络</vt:lpstr>
      <vt:lpstr>第十三章 图像对齐与拼接</vt:lpstr>
      <vt:lpstr>图像变形</vt:lpstr>
      <vt:lpstr>双线性插值</vt:lpstr>
      <vt:lpstr>2D 坐标变换</vt:lpstr>
      <vt:lpstr>基本2D坐标变换</vt:lpstr>
      <vt:lpstr>2D 仿射变换</vt:lpstr>
      <vt:lpstr>投影变换</vt:lpstr>
      <vt:lpstr>仿射变换匹配</vt:lpstr>
      <vt:lpstr>RANSAC</vt:lpstr>
      <vt:lpstr>RANSAC 直线匹配举例</vt:lpstr>
      <vt:lpstr>RANSAC直线匹配举例</vt:lpstr>
      <vt:lpstr>RANSAC直线匹配举例</vt:lpstr>
      <vt:lpstr>RANSAC直线匹配举例</vt:lpstr>
      <vt:lpstr>RANSAC直线匹配举例</vt:lpstr>
      <vt:lpstr>RANSAC直线匹配举例</vt:lpstr>
      <vt:lpstr>RANSAC直线匹配举例</vt:lpstr>
      <vt:lpstr>基于特征的对齐流程</vt:lpstr>
      <vt:lpstr>全景拼接</vt:lpstr>
      <vt:lpstr>如何拼接获得一张全景图?</vt:lpstr>
      <vt:lpstr>第十四章 运动与光流</vt:lpstr>
      <vt:lpstr>块平移[Lucas-Kanade]</vt:lpstr>
      <vt:lpstr>今天: “流”, “参数化运动”</vt:lpstr>
      <vt:lpstr>第十五章 立体视觉</vt:lpstr>
      <vt:lpstr>PowerPoint 演示文稿</vt:lpstr>
      <vt:lpstr>PowerPoint 演示文稿</vt:lpstr>
      <vt:lpstr>PowerPoint 演示文稿</vt:lpstr>
      <vt:lpstr>PowerPoint 演示文稿</vt:lpstr>
      <vt:lpstr>祝大家全部考100！ 谢谢大家！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parameters of image formation</dc:title>
  <dc:creator>trevor</dc:creator>
  <cp:lastModifiedBy>申铭</cp:lastModifiedBy>
  <cp:revision>196</cp:revision>
  <dcterms:created xsi:type="dcterms:W3CDTF">2009-09-01T01:33:00Z</dcterms:created>
  <dcterms:modified xsi:type="dcterms:W3CDTF">2024-01-07T14:51:22Z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B5D508BAD9C34F9DA5AD446C700EF4F1_12</vt:lpwstr>
  </property>
  <property fmtid="{D5CDD505-2E9C-101B-9397-08002B2CF9AE}" pid="3" name="KSOProductBuildVer">
    <vt:lpwstr>2052-11.1.0.14309</vt:lpwstr>
  </property>
</Properties>
</file>